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96" r:id="rId4"/>
    <p:sldId id="297" r:id="rId5"/>
    <p:sldId id="261" r:id="rId6"/>
    <p:sldId id="301" r:id="rId7"/>
    <p:sldId id="262" r:id="rId8"/>
    <p:sldId id="264" r:id="rId9"/>
    <p:sldId id="265" r:id="rId10"/>
    <p:sldId id="311" r:id="rId11"/>
    <p:sldId id="288" r:id="rId12"/>
    <p:sldId id="273" r:id="rId13"/>
    <p:sldId id="274" r:id="rId14"/>
    <p:sldId id="275" r:id="rId15"/>
    <p:sldId id="276" r:id="rId16"/>
    <p:sldId id="277" r:id="rId17"/>
    <p:sldId id="283" r:id="rId18"/>
    <p:sldId id="308" r:id="rId19"/>
    <p:sldId id="302" r:id="rId20"/>
    <p:sldId id="287" r:id="rId21"/>
    <p:sldId id="291" r:id="rId22"/>
    <p:sldId id="278" r:id="rId23"/>
    <p:sldId id="284" r:id="rId24"/>
    <p:sldId id="303" r:id="rId25"/>
    <p:sldId id="309" r:id="rId26"/>
    <p:sldId id="279" r:id="rId27"/>
    <p:sldId id="285" r:id="rId28"/>
    <p:sldId id="286" r:id="rId29"/>
    <p:sldId id="304" r:id="rId30"/>
    <p:sldId id="289" r:id="rId31"/>
    <p:sldId id="280" r:id="rId32"/>
    <p:sldId id="281" r:id="rId33"/>
    <p:sldId id="282" r:id="rId34"/>
    <p:sldId id="292" r:id="rId35"/>
    <p:sldId id="293" r:id="rId36"/>
    <p:sldId id="295" r:id="rId37"/>
    <p:sldId id="299" r:id="rId38"/>
    <p:sldId id="310" r:id="rId39"/>
    <p:sldId id="300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2019/2020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русский язык</c:v>
                </c:pt>
                <c:pt idx="1">
                  <c:v>математика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80</c:v>
                </c:pt>
                <c:pt idx="1">
                  <c:v>93.3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2020/2021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русский язык</c:v>
                </c:pt>
                <c:pt idx="1">
                  <c:v>математика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83.3</c:v>
                </c:pt>
                <c:pt idx="1">
                  <c:v>96.7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русский язык</c:v>
                </c:pt>
                <c:pt idx="1">
                  <c:v>математика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</c:numCache>
            </c:numRef>
          </c:val>
        </c:ser>
        <c:axId val="86902656"/>
        <c:axId val="86904192"/>
      </c:barChart>
      <c:catAx>
        <c:axId val="86902656"/>
        <c:scaling>
          <c:orientation val="minMax"/>
        </c:scaling>
        <c:axPos val="b"/>
        <c:tickLblPos val="nextTo"/>
        <c:crossAx val="86904192"/>
        <c:crosses val="autoZero"/>
        <c:auto val="1"/>
        <c:lblAlgn val="ctr"/>
        <c:lblOffset val="100"/>
      </c:catAx>
      <c:valAx>
        <c:axId val="86904192"/>
        <c:scaling>
          <c:orientation val="minMax"/>
        </c:scaling>
        <c:axPos val="l"/>
        <c:majorGridlines/>
        <c:numFmt formatCode="General" sourceLinked="1"/>
        <c:tickLblPos val="nextTo"/>
        <c:crossAx val="8690265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D22C3-921A-462A-91B9-A1D8BA1FE56D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7DB29-7F97-4CC8-92F4-BAF96D93E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2133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D22C3-921A-462A-91B9-A1D8BA1FE56D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7DB29-7F97-4CC8-92F4-BAF96D93E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5153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D22C3-921A-462A-91B9-A1D8BA1FE56D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7DB29-7F97-4CC8-92F4-BAF96D93E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9858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D22C3-921A-462A-91B9-A1D8BA1FE56D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7DB29-7F97-4CC8-92F4-BAF96D93E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1715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D22C3-921A-462A-91B9-A1D8BA1FE56D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7DB29-7F97-4CC8-92F4-BAF96D93E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1084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D22C3-921A-462A-91B9-A1D8BA1FE56D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7DB29-7F97-4CC8-92F4-BAF96D93E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9722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D22C3-921A-462A-91B9-A1D8BA1FE56D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7DB29-7F97-4CC8-92F4-BAF96D93E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341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D22C3-921A-462A-91B9-A1D8BA1FE56D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7DB29-7F97-4CC8-92F4-BAF96D93E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2299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D22C3-921A-462A-91B9-A1D8BA1FE56D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7DB29-7F97-4CC8-92F4-BAF96D93E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1689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D22C3-921A-462A-91B9-A1D8BA1FE56D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7DB29-7F97-4CC8-92F4-BAF96D93E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3313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D22C3-921A-462A-91B9-A1D8BA1FE56D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7DB29-7F97-4CC8-92F4-BAF96D93E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2139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D22C3-921A-462A-91B9-A1D8BA1FE56D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7DB29-7F97-4CC8-92F4-BAF96D93E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19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6406480" cy="2520279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Обобщение опыта ра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боты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886200"/>
            <a:ext cx="4968552" cy="2135088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Назина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Татьяна Борисовна,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начальных классов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«СОШ №8»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D:\###Remont###\семейные фото\телефон 2019\20191004_161549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709270" y="2492896"/>
            <a:ext cx="3028950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90740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7876" y="188640"/>
            <a:ext cx="4988249" cy="222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b="10664"/>
          <a:stretch>
            <a:fillRect/>
          </a:stretch>
        </p:blipFill>
        <p:spPr bwMode="auto">
          <a:xfrm>
            <a:off x="2015716" y="2564904"/>
            <a:ext cx="511256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9772" y="5074864"/>
            <a:ext cx="4104456" cy="178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ТРКМ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Теория развития критического мышления разработана в конце XX века в США учеными </a:t>
            </a:r>
          </a:p>
          <a:p>
            <a:r>
              <a:rPr lang="ru-RU" dirty="0" smtClean="0"/>
              <a:t>Чарльзом Темплом, </a:t>
            </a:r>
          </a:p>
          <a:p>
            <a:r>
              <a:rPr lang="ru-RU" dirty="0" smtClean="0"/>
              <a:t> Дженни </a:t>
            </a:r>
            <a:r>
              <a:rPr lang="ru-RU" dirty="0" err="1" smtClean="0"/>
              <a:t>Стилом</a:t>
            </a:r>
            <a:r>
              <a:rPr lang="ru-RU" dirty="0" smtClean="0"/>
              <a:t>, 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Кертисом</a:t>
            </a:r>
            <a:r>
              <a:rPr lang="ru-RU" dirty="0" smtClean="0"/>
              <a:t> </a:t>
            </a:r>
            <a:r>
              <a:rPr lang="ru-RU" dirty="0" err="1" smtClean="0"/>
              <a:t>Меридитом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Является общепедагогической, </a:t>
            </a:r>
            <a:r>
              <a:rPr lang="ru-RU" dirty="0" err="1" smtClean="0"/>
              <a:t>метапредметной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5 характеристик критического мышления по Д</a:t>
            </a:r>
            <a:r>
              <a:rPr lang="ru-RU" dirty="0"/>
              <a:t>. </a:t>
            </a:r>
            <a:r>
              <a:rPr lang="ru-RU" dirty="0" err="1" smtClean="0"/>
              <a:t>Клустеру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1) это </a:t>
            </a:r>
            <a:r>
              <a:rPr lang="ru-RU" dirty="0"/>
              <a:t>мышление </a:t>
            </a:r>
            <a:r>
              <a:rPr lang="ru-RU" b="1" dirty="0"/>
              <a:t>самостоятельное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2) это </a:t>
            </a:r>
            <a:r>
              <a:rPr lang="ru-RU" dirty="0"/>
              <a:t>мышление </a:t>
            </a:r>
            <a:r>
              <a:rPr lang="ru-RU" b="1" dirty="0"/>
              <a:t>обобщенное</a:t>
            </a:r>
          </a:p>
          <a:p>
            <a:pPr marL="0" indent="0">
              <a:buNone/>
            </a:pPr>
            <a:r>
              <a:rPr lang="ru-RU" dirty="0" smtClean="0"/>
              <a:t>3) это </a:t>
            </a:r>
            <a:r>
              <a:rPr lang="ru-RU" dirty="0"/>
              <a:t>мышление </a:t>
            </a:r>
            <a:r>
              <a:rPr lang="ru-RU" b="1" dirty="0"/>
              <a:t>проблемное и </a:t>
            </a:r>
            <a:r>
              <a:rPr lang="ru-RU" b="1" dirty="0" smtClean="0"/>
              <a:t>оценочное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4) это </a:t>
            </a:r>
            <a:r>
              <a:rPr lang="ru-RU" dirty="0"/>
              <a:t>мышление </a:t>
            </a:r>
            <a:r>
              <a:rPr lang="ru-RU" b="1" dirty="0"/>
              <a:t>аргументированное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5) критическое </a:t>
            </a:r>
            <a:r>
              <a:rPr lang="ru-RU" dirty="0"/>
              <a:t>мышление есть мышление </a:t>
            </a:r>
            <a:r>
              <a:rPr lang="ru-RU" b="1" dirty="0"/>
              <a:t>социальное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8960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kern="0" dirty="0">
                <a:solidFill>
                  <a:srgbClr val="482400"/>
                </a:solidFill>
                <a:latin typeface="Times New Roman"/>
              </a:rPr>
              <a:t>В программе РКМЧП</a:t>
            </a:r>
            <a:br>
              <a:rPr lang="ru-RU" sz="2800" b="1" kern="0" dirty="0">
                <a:solidFill>
                  <a:srgbClr val="482400"/>
                </a:solidFill>
                <a:latin typeface="Times New Roman"/>
              </a:rPr>
            </a:br>
            <a:r>
              <a:rPr lang="ru-RU" sz="2800" b="1" kern="0" dirty="0">
                <a:solidFill>
                  <a:srgbClr val="482400"/>
                </a:solidFill>
                <a:latin typeface="Times New Roman"/>
              </a:rPr>
              <a:t>определение критического мышления </a:t>
            </a:r>
            <a:br>
              <a:rPr lang="ru-RU" sz="2800" b="1" kern="0" dirty="0">
                <a:solidFill>
                  <a:srgbClr val="482400"/>
                </a:solidFill>
                <a:latin typeface="Times New Roman"/>
              </a:rPr>
            </a:br>
            <a:r>
              <a:rPr lang="ru-RU" sz="2800" b="1" kern="0" dirty="0">
                <a:solidFill>
                  <a:srgbClr val="482400"/>
                </a:solidFill>
                <a:latin typeface="Times New Roman"/>
              </a:rPr>
              <a:t>состоит из 6 компонентов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lvl="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ru-RU" sz="2800" kern="0" dirty="0">
                <a:solidFill>
                  <a:srgbClr val="000000"/>
                </a:solidFill>
                <a:latin typeface="Times New Roman"/>
              </a:rPr>
              <a:t>Критический </a:t>
            </a:r>
            <a:r>
              <a:rPr lang="ru-RU" sz="2800" kern="0" dirty="0" smtClean="0">
                <a:solidFill>
                  <a:srgbClr val="000000"/>
                </a:solidFill>
                <a:latin typeface="Times New Roman"/>
              </a:rPr>
              <a:t>мыслитель</a:t>
            </a:r>
            <a:endParaRPr lang="ru-RU" sz="2800" kern="0" dirty="0">
              <a:solidFill>
                <a:srgbClr val="000000"/>
              </a:solidFill>
              <a:latin typeface="Times New Roman"/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  <a:buBlip>
                <a:blip r:embed="rId2"/>
              </a:buBlip>
            </a:pPr>
            <a:r>
              <a:rPr lang="ru-RU" sz="2400" kern="0" dirty="0">
                <a:solidFill>
                  <a:srgbClr val="000000"/>
                </a:solidFill>
                <a:latin typeface="Times New Roman"/>
              </a:rPr>
              <a:t>Формирует собственное мнение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Blip>
                <a:blip r:embed="rId2"/>
              </a:buBlip>
            </a:pPr>
            <a:r>
              <a:rPr lang="ru-RU" sz="2400" kern="0" dirty="0">
                <a:solidFill>
                  <a:srgbClr val="000000"/>
                </a:solidFill>
                <a:latin typeface="Times New Roman"/>
              </a:rPr>
              <a:t>Совершает обдуманный выбор между различными мнениями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Blip>
                <a:blip r:embed="rId2"/>
              </a:buBlip>
            </a:pPr>
            <a:r>
              <a:rPr lang="ru-RU" sz="2400" kern="0" dirty="0">
                <a:solidFill>
                  <a:srgbClr val="000000"/>
                </a:solidFill>
                <a:latin typeface="Times New Roman"/>
              </a:rPr>
              <a:t>Решает проблемы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Blip>
                <a:blip r:embed="rId2"/>
              </a:buBlip>
            </a:pPr>
            <a:r>
              <a:rPr lang="ru-RU" sz="2400" kern="0" dirty="0">
                <a:solidFill>
                  <a:srgbClr val="000000"/>
                </a:solidFill>
                <a:latin typeface="Times New Roman"/>
              </a:rPr>
              <a:t>Аргументировано спорит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Blip>
                <a:blip r:embed="rId2"/>
              </a:buBlip>
            </a:pPr>
            <a:r>
              <a:rPr lang="ru-RU" sz="2400" kern="0" dirty="0">
                <a:solidFill>
                  <a:srgbClr val="000000"/>
                </a:solidFill>
                <a:latin typeface="Times New Roman"/>
              </a:rPr>
              <a:t>Ценит совместную работу, в которой возникает общее решение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Blip>
                <a:blip r:embed="rId2"/>
              </a:buBlip>
            </a:pPr>
            <a:r>
              <a:rPr lang="ru-RU" sz="2400" kern="0" dirty="0">
                <a:solidFill>
                  <a:srgbClr val="000000"/>
                </a:solidFill>
                <a:latin typeface="Times New Roman"/>
              </a:rPr>
              <a:t>Умеет ценить чужую точку зрения и сознает, что восприятие человека и его отношение к любому вопросу формируется под влиянием многих факторов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6658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Основные контуры ТРКМ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3"/>
            <a:ext cx="8229600" cy="2736304"/>
          </a:xfrm>
        </p:spPr>
        <p:txBody>
          <a:bodyPr/>
          <a:lstStyle/>
          <a:p>
            <a:pPr lvl="0" fontAlgn="base">
              <a:spcAft>
                <a:spcPct val="0"/>
              </a:spcAft>
              <a:buBlip>
                <a:blip r:embed="rId2"/>
              </a:buBlip>
            </a:pPr>
            <a:r>
              <a:rPr lang="ru-RU" sz="2800" b="1" kern="0" dirty="0">
                <a:solidFill>
                  <a:srgbClr val="000000"/>
                </a:solidFill>
                <a:latin typeface="Times New Roman"/>
              </a:rPr>
              <a:t>Цель данной технологии -</a:t>
            </a:r>
            <a:r>
              <a:rPr lang="ru-RU" sz="2800" kern="0" dirty="0">
                <a:solidFill>
                  <a:srgbClr val="000000"/>
                </a:solidFill>
                <a:latin typeface="Times New Roman"/>
              </a:rPr>
              <a:t> развитие мыслительных навыков учащихся, необходимых не только в учебе, но и в обычной жизни (умение принимать взвешенные решения, работать с информацией, анализировать различные стороны явлений и т.п.).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005064"/>
            <a:ext cx="2131041" cy="27089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22167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Основа ТРКМ -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трехфазная структура урока: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348880"/>
            <a:ext cx="2603218" cy="910686"/>
          </a:xfrm>
          <a:prstGeom prst="rect">
            <a:avLst/>
          </a:prstGeom>
        </p:spPr>
      </p:pic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5935372" y="4344061"/>
            <a:ext cx="2592387" cy="720725"/>
          </a:xfrm>
          <a:prstGeom prst="roundRect">
            <a:avLst>
              <a:gd name="adj" fmla="val 16667"/>
            </a:avLst>
          </a:prstGeom>
          <a:solidFill>
            <a:srgbClr val="DFD6C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0" dirty="0" smtClean="0">
                <a:solidFill>
                  <a:srgbClr val="000000"/>
                </a:solidFill>
                <a:latin typeface="Times New Roman" pitchFamily="18" charset="0"/>
              </a:rPr>
              <a:t>рефлексия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3430802" y="3384894"/>
            <a:ext cx="2592387" cy="720725"/>
          </a:xfrm>
          <a:prstGeom prst="roundRect">
            <a:avLst>
              <a:gd name="adj" fmla="val 16667"/>
            </a:avLst>
          </a:prstGeom>
          <a:solidFill>
            <a:srgbClr val="DFD6C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0" dirty="0" smtClean="0">
                <a:solidFill>
                  <a:srgbClr val="000000"/>
                </a:solidFill>
                <a:latin typeface="Times New Roman" pitchFamily="18" charset="0"/>
              </a:rPr>
              <a:t>осмысление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246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kern="0" dirty="0">
                <a:solidFill>
                  <a:srgbClr val="482400"/>
                </a:solidFill>
                <a:latin typeface="Times New Roman"/>
              </a:rPr>
              <a:t>Задачи фазы вызова</a:t>
            </a:r>
            <a:br>
              <a:rPr lang="ru-RU" sz="4000" kern="0" dirty="0">
                <a:solidFill>
                  <a:srgbClr val="482400"/>
                </a:solidFill>
                <a:latin typeface="Times New Roman"/>
              </a:rPr>
            </a:br>
            <a:r>
              <a:rPr lang="ru-RU" sz="4000" kern="0" dirty="0">
                <a:solidFill>
                  <a:srgbClr val="482400"/>
                </a:solidFill>
                <a:latin typeface="Times New Roman"/>
              </a:rPr>
              <a:t> </a:t>
            </a:r>
            <a:r>
              <a:rPr lang="ru-RU" sz="2800" kern="0" dirty="0">
                <a:solidFill>
                  <a:srgbClr val="482400"/>
                </a:solidFill>
                <a:latin typeface="Times New Roman"/>
              </a:rPr>
              <a:t>( пробуждение интереса к предмету)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>
              <a:spcAft>
                <a:spcPct val="0"/>
              </a:spcAft>
              <a:buBlip>
                <a:blip r:embed="rId2"/>
              </a:buBlip>
            </a:pPr>
            <a:r>
              <a:rPr lang="ru-RU" b="1" kern="0" dirty="0">
                <a:solidFill>
                  <a:srgbClr val="000000"/>
                </a:solidFill>
                <a:latin typeface="Times New Roman"/>
              </a:rPr>
              <a:t>Актуализировать</a:t>
            </a:r>
            <a:r>
              <a:rPr lang="ru-RU" kern="0" dirty="0">
                <a:solidFill>
                  <a:srgbClr val="000000"/>
                </a:solidFill>
                <a:latin typeface="Times New Roman"/>
              </a:rPr>
              <a:t> имеющиеся у учащихся знания и смыслы в связи с изучаемым материалом</a:t>
            </a:r>
          </a:p>
          <a:p>
            <a:pPr lvl="0" fontAlgn="base">
              <a:spcAft>
                <a:spcPct val="0"/>
              </a:spcAft>
              <a:buBlip>
                <a:blip r:embed="rId2"/>
              </a:buBlip>
            </a:pPr>
            <a:r>
              <a:rPr lang="ru-RU" b="1" kern="0" dirty="0">
                <a:solidFill>
                  <a:srgbClr val="000000"/>
                </a:solidFill>
                <a:latin typeface="Times New Roman"/>
              </a:rPr>
              <a:t>Пробудить</a:t>
            </a:r>
            <a:r>
              <a:rPr lang="ru-RU" kern="0" dirty="0">
                <a:solidFill>
                  <a:srgbClr val="000000"/>
                </a:solidFill>
                <a:latin typeface="Times New Roman"/>
              </a:rPr>
              <a:t> познавательный интерес к изучаемому материалу</a:t>
            </a:r>
          </a:p>
          <a:p>
            <a:pPr lvl="0" fontAlgn="base">
              <a:spcAft>
                <a:spcPct val="0"/>
              </a:spcAft>
              <a:buBlip>
                <a:blip r:embed="rId2"/>
              </a:buBlip>
            </a:pPr>
            <a:r>
              <a:rPr lang="ru-RU" b="1" kern="0" dirty="0">
                <a:solidFill>
                  <a:srgbClr val="000000"/>
                </a:solidFill>
                <a:latin typeface="Times New Roman"/>
              </a:rPr>
              <a:t>Помочь</a:t>
            </a:r>
            <a:r>
              <a:rPr lang="ru-RU" kern="0" dirty="0">
                <a:solidFill>
                  <a:srgbClr val="000000"/>
                </a:solidFill>
                <a:latin typeface="Times New Roman"/>
              </a:rPr>
              <a:t> учащимся самим определить направление в изучении темы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857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Приемы стадии вызова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 numCol="2">
            <a:normAutofit fontScale="92500" lnSpcReduction="10000"/>
          </a:bodyPr>
          <a:lstStyle/>
          <a:p>
            <a:pPr lvl="0"/>
            <a:r>
              <a:rPr lang="ru-RU" b="1" dirty="0" smtClean="0"/>
              <a:t>Корзина идей</a:t>
            </a:r>
          </a:p>
          <a:p>
            <a:pPr lvl="0"/>
            <a:r>
              <a:rPr lang="ru-RU" b="1" dirty="0" smtClean="0"/>
              <a:t>Верно — не верно</a:t>
            </a:r>
            <a:r>
              <a:rPr lang="ru-RU" dirty="0" smtClean="0"/>
              <a:t> </a:t>
            </a:r>
          </a:p>
          <a:p>
            <a:pPr lvl="0"/>
            <a:r>
              <a:rPr lang="ru-RU" b="1" dirty="0" smtClean="0"/>
              <a:t>Кластер</a:t>
            </a:r>
            <a:endParaRPr lang="ru-RU" dirty="0" smtClean="0"/>
          </a:p>
          <a:p>
            <a:pPr lvl="0"/>
            <a:r>
              <a:rPr lang="ru-RU" b="1" dirty="0" err="1" smtClean="0"/>
              <a:t>Инсерт</a:t>
            </a:r>
            <a:endParaRPr lang="ru-RU" dirty="0" smtClean="0"/>
          </a:p>
          <a:p>
            <a:pPr lvl="0"/>
            <a:r>
              <a:rPr lang="ru-RU" b="1" dirty="0" smtClean="0"/>
              <a:t>Дерево предсказаний</a:t>
            </a:r>
            <a:r>
              <a:rPr lang="ru-RU" dirty="0" smtClean="0"/>
              <a:t> </a:t>
            </a:r>
          </a:p>
          <a:p>
            <a:pPr lvl="0"/>
            <a:r>
              <a:rPr lang="ru-RU" b="1" dirty="0" smtClean="0"/>
              <a:t>Толстые и тонкие вопросы</a:t>
            </a:r>
            <a:r>
              <a:rPr lang="ru-RU" dirty="0" smtClean="0"/>
              <a:t> </a:t>
            </a:r>
          </a:p>
          <a:p>
            <a:r>
              <a:rPr lang="ru-RU" b="1" dirty="0" smtClean="0"/>
              <a:t>Инвентаризация</a:t>
            </a:r>
            <a:endParaRPr lang="ru-RU" dirty="0" smtClean="0"/>
          </a:p>
          <a:p>
            <a:pPr lvl="0"/>
            <a:r>
              <a:rPr lang="ru-RU" b="1" dirty="0" smtClean="0"/>
              <a:t>Таблица "ЗХУ"</a:t>
            </a:r>
            <a:endParaRPr lang="ru-RU" dirty="0" smtClean="0"/>
          </a:p>
          <a:p>
            <a:pPr lvl="0"/>
            <a:r>
              <a:rPr lang="ru-RU" b="1" dirty="0" smtClean="0"/>
              <a:t>Прогнозирование</a:t>
            </a:r>
          </a:p>
          <a:p>
            <a:pPr lvl="0">
              <a:buNone/>
            </a:pPr>
            <a:r>
              <a:rPr lang="ru-RU" b="1" dirty="0" smtClean="0"/>
              <a:t>   по иллюстрации</a:t>
            </a:r>
            <a:endParaRPr lang="ru-RU" dirty="0" smtClean="0"/>
          </a:p>
          <a:p>
            <a:pPr lvl="0"/>
            <a:r>
              <a:rPr lang="ru-RU" b="1" dirty="0" smtClean="0"/>
              <a:t>Ассоциации</a:t>
            </a:r>
            <a:r>
              <a:rPr lang="ru-RU" dirty="0" smtClean="0"/>
              <a:t> </a:t>
            </a:r>
          </a:p>
          <a:p>
            <a:pPr lvl="0"/>
            <a:r>
              <a:rPr lang="ru-RU" b="1" dirty="0" smtClean="0"/>
              <a:t>Мозговой штурм</a:t>
            </a:r>
            <a:endParaRPr lang="ru-RU" dirty="0" smtClean="0"/>
          </a:p>
          <a:p>
            <a:pPr lvl="0"/>
            <a:r>
              <a:rPr lang="ru-RU" b="1" dirty="0" smtClean="0"/>
              <a:t>Перепутанные цепочки</a:t>
            </a:r>
            <a:endParaRPr lang="ru-RU" dirty="0" smtClean="0"/>
          </a:p>
          <a:p>
            <a:pPr lvl="0"/>
            <a:r>
              <a:rPr lang="ru-RU" b="1" dirty="0" smtClean="0"/>
              <a:t>Ключевые слова</a:t>
            </a:r>
            <a:endParaRPr lang="ru-RU" dirty="0" smtClean="0"/>
          </a:p>
          <a:p>
            <a:pPr lvl="0"/>
            <a:r>
              <a:rPr lang="ru-RU" b="1" dirty="0" smtClean="0"/>
              <a:t>Бортовой журнал</a:t>
            </a:r>
            <a:endParaRPr lang="ru-RU" dirty="0" smtClean="0"/>
          </a:p>
          <a:p>
            <a:pPr lvl="0"/>
            <a:r>
              <a:rPr lang="ru-RU" b="1" dirty="0" smtClean="0"/>
              <a:t>Отсроченная догадка</a:t>
            </a:r>
            <a:r>
              <a:rPr lang="ru-RU" dirty="0" smtClean="0"/>
              <a:t> </a:t>
            </a:r>
          </a:p>
          <a:p>
            <a:r>
              <a:rPr lang="ru-RU" b="1" dirty="0" smtClean="0"/>
              <a:t>Круги по воде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«Корзина идей» к рассказу Н.В.Гоголя «Шинель»</a:t>
            </a:r>
            <a:endParaRPr lang="ru-RU" dirty="0"/>
          </a:p>
        </p:txBody>
      </p:sp>
      <p:pic>
        <p:nvPicPr>
          <p:cNvPr id="1026" name="Picture 2" descr="D:\Desktop\img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5" y="2708921"/>
            <a:ext cx="3600401" cy="2736303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539345" y="2041236"/>
          <a:ext cx="1874982" cy="914400"/>
        </p:xfrm>
        <a:graphic>
          <a:graphicData uri="http://schemas.openxmlformats.org/drawingml/2006/table">
            <a:tbl>
              <a:tblPr/>
              <a:tblGrid>
                <a:gridCol w="1874982"/>
              </a:tblGrid>
              <a:tr h="674255">
                <a:tc>
                  <a:txBody>
                    <a:bodyPr/>
                    <a:lstStyle/>
                    <a:p>
                      <a:r>
                        <a:rPr lang="ru-RU" dirty="0" smtClean="0"/>
                        <a:t>Главный персонаж - военный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557818" y="5449455"/>
          <a:ext cx="1856509" cy="665018"/>
        </p:xfrm>
        <a:graphic>
          <a:graphicData uri="http://schemas.openxmlformats.org/drawingml/2006/table">
            <a:tbl>
              <a:tblPr/>
              <a:tblGrid>
                <a:gridCol w="1856509"/>
              </a:tblGrid>
              <a:tr h="665018">
                <a:tc>
                  <a:txBody>
                    <a:bodyPr/>
                    <a:lstStyle/>
                    <a:p>
                      <a:r>
                        <a:rPr lang="ru-RU" dirty="0" smtClean="0"/>
                        <a:t>Армия 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182255" y="1856509"/>
          <a:ext cx="1745672" cy="831273"/>
        </p:xfrm>
        <a:graphic>
          <a:graphicData uri="http://schemas.openxmlformats.org/drawingml/2006/table">
            <a:tbl>
              <a:tblPr/>
              <a:tblGrid>
                <a:gridCol w="1745672"/>
              </a:tblGrid>
              <a:tr h="831273">
                <a:tc>
                  <a:txBody>
                    <a:bodyPr/>
                    <a:lstStyle/>
                    <a:p>
                      <a:r>
                        <a:rPr lang="ru-RU" dirty="0" smtClean="0"/>
                        <a:t>Случай на войне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960582" y="5440218"/>
          <a:ext cx="1921163" cy="729673"/>
        </p:xfrm>
        <a:graphic>
          <a:graphicData uri="http://schemas.openxmlformats.org/drawingml/2006/table">
            <a:tbl>
              <a:tblPr/>
              <a:tblGrid>
                <a:gridCol w="1921163"/>
              </a:tblGrid>
              <a:tr h="729673">
                <a:tc>
                  <a:txBody>
                    <a:bodyPr/>
                    <a:lstStyle/>
                    <a:p>
                      <a:r>
                        <a:rPr lang="ru-RU" dirty="0" smtClean="0"/>
                        <a:t>Одежда</a:t>
                      </a:r>
                      <a:r>
                        <a:rPr lang="ru-RU" baseline="0" dirty="0" smtClean="0"/>
                        <a:t> военного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9442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Тема: </a:t>
            </a:r>
            <a:r>
              <a:rPr lang="ru-RU" b="1" i="1" dirty="0" smtClean="0"/>
              <a:t>Красота в</a:t>
            </a:r>
            <a:r>
              <a:rPr lang="ru-RU" dirty="0" smtClean="0"/>
              <a:t> </a:t>
            </a:r>
            <a:r>
              <a:rPr lang="ru-RU" b="1" i="1" dirty="0" smtClean="0"/>
              <a:t>рассказе Владимира Крупина «Сбрось мешок!»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b="1" i="1" dirty="0" smtClean="0"/>
              <a:t>Этап развертывания проблемы</a:t>
            </a:r>
            <a:r>
              <a:rPr lang="ru-RU" i="1" dirty="0" smtClean="0"/>
              <a:t>. (Стадия вызова)</a:t>
            </a:r>
            <a:endParaRPr lang="ru-RU" dirty="0" smtClean="0"/>
          </a:p>
          <a:p>
            <a:pPr lvl="0">
              <a:buNone/>
            </a:pPr>
            <a:r>
              <a:rPr lang="ru-RU" i="1" dirty="0" smtClean="0"/>
              <a:t>Учитель</a:t>
            </a:r>
            <a:r>
              <a:rPr lang="ru-RU" dirty="0" smtClean="0"/>
              <a:t>. Ребята, сегодня на уроке я хотела бы поговорить с вами о красоте. Как вы понимаете, что такое красота?</a:t>
            </a:r>
          </a:p>
          <a:p>
            <a:pPr>
              <a:buNone/>
            </a:pPr>
            <a:r>
              <a:rPr lang="ru-RU" b="1" dirty="0" smtClean="0"/>
              <a:t>Красота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  – это … (записать на доске варианты ответов)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Общие сведения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Образование: высшее, БГПИ,1990г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Место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работы: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1991г.  МБОУ «СОШ № 8»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по настоящее время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Общий стаж и педагогический стаж:   31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Квалификационная категория: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первая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Предметы начальной школы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0462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Кластер, </a:t>
            </a:r>
            <a:r>
              <a:rPr lang="ru-RU" dirty="0" err="1" smtClean="0"/>
              <a:t>интеллекткарта</a:t>
            </a:r>
            <a:endParaRPr lang="ru-RU" dirty="0"/>
          </a:p>
        </p:txBody>
      </p:sp>
      <p:pic>
        <p:nvPicPr>
          <p:cNvPr id="3074" name="Picture 2" descr="E:\учитель года\PB0920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1" y="1600200"/>
            <a:ext cx="6696744" cy="4925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###Remont###\Мама\моя аттестация\урок\PA1827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04448" cy="6309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kern="0" dirty="0">
                <a:solidFill>
                  <a:srgbClr val="482400"/>
                </a:solidFill>
                <a:latin typeface="Times New Roman"/>
              </a:rPr>
              <a:t>Задачи фазы реализации смысла –</a:t>
            </a:r>
            <a:br>
              <a:rPr lang="ru-RU" sz="4000" kern="0" dirty="0">
                <a:solidFill>
                  <a:srgbClr val="482400"/>
                </a:solidFill>
                <a:latin typeface="Times New Roman"/>
              </a:rPr>
            </a:br>
            <a:r>
              <a:rPr lang="ru-RU" sz="2400" kern="0" dirty="0">
                <a:solidFill>
                  <a:srgbClr val="482400"/>
                </a:solidFill>
                <a:latin typeface="Times New Roman"/>
              </a:rPr>
              <a:t>(осмысление материала во времени работы над ним)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2592287"/>
          </a:xfrm>
        </p:spPr>
        <p:txBody>
          <a:bodyPr/>
          <a:lstStyle/>
          <a:p>
            <a:pPr lvl="0" fontAlgn="base">
              <a:spcAft>
                <a:spcPct val="0"/>
              </a:spcAft>
              <a:buBlip>
                <a:blip r:embed="rId2"/>
              </a:buBlip>
            </a:pPr>
            <a:r>
              <a:rPr lang="ru-RU" b="1" kern="0" dirty="0">
                <a:solidFill>
                  <a:srgbClr val="000000"/>
                </a:solidFill>
                <a:latin typeface="Times New Roman"/>
              </a:rPr>
              <a:t>Помочь </a:t>
            </a:r>
            <a:r>
              <a:rPr lang="ru-RU" kern="0" dirty="0">
                <a:solidFill>
                  <a:srgbClr val="000000"/>
                </a:solidFill>
                <a:latin typeface="Times New Roman"/>
              </a:rPr>
              <a:t>активно воспринимать изучаемый материал</a:t>
            </a:r>
          </a:p>
          <a:p>
            <a:pPr lvl="0" fontAlgn="base">
              <a:spcAft>
                <a:spcPct val="0"/>
              </a:spcAft>
              <a:buBlip>
                <a:blip r:embed="rId2"/>
              </a:buBlip>
            </a:pPr>
            <a:r>
              <a:rPr lang="ru-RU" b="1" kern="0" dirty="0">
                <a:solidFill>
                  <a:srgbClr val="000000"/>
                </a:solidFill>
                <a:latin typeface="Times New Roman"/>
              </a:rPr>
              <a:t>Помочь</a:t>
            </a:r>
            <a:r>
              <a:rPr lang="ru-RU" kern="0" dirty="0">
                <a:solidFill>
                  <a:srgbClr val="000000"/>
                </a:solidFill>
                <a:latin typeface="Times New Roman"/>
              </a:rPr>
              <a:t> соотнести старые знания с новыми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4779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Методы и приемы развития критического мышления на стадии осмысления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 numCol="2">
            <a:normAutofit/>
          </a:bodyPr>
          <a:lstStyle/>
          <a:p>
            <a:pPr lvl="0"/>
            <a:r>
              <a:rPr lang="ru-RU" b="1" dirty="0" smtClean="0"/>
              <a:t>Ранжирование</a:t>
            </a:r>
            <a:r>
              <a:rPr lang="ru-RU" dirty="0" smtClean="0"/>
              <a:t> </a:t>
            </a:r>
          </a:p>
          <a:p>
            <a:pPr lvl="0"/>
            <a:r>
              <a:rPr lang="ru-RU" b="1" dirty="0" smtClean="0"/>
              <a:t>Диаграмма</a:t>
            </a:r>
            <a:endParaRPr lang="ru-RU" dirty="0" smtClean="0"/>
          </a:p>
          <a:p>
            <a:pPr lvl="0"/>
            <a:r>
              <a:rPr lang="ru-RU" b="1" dirty="0" smtClean="0"/>
              <a:t>Бортовой журнал</a:t>
            </a:r>
            <a:r>
              <a:rPr lang="ru-RU" dirty="0" smtClean="0"/>
              <a:t> </a:t>
            </a:r>
          </a:p>
          <a:p>
            <a:pPr lvl="0"/>
            <a:r>
              <a:rPr lang="ru-RU" b="1" dirty="0" smtClean="0"/>
              <a:t>Зигзаг</a:t>
            </a:r>
            <a:endParaRPr lang="ru-RU" dirty="0" smtClean="0"/>
          </a:p>
          <a:p>
            <a:pPr lvl="0"/>
            <a:r>
              <a:rPr lang="ru-RU" b="1" dirty="0" err="1" smtClean="0"/>
              <a:t>Инсерт</a:t>
            </a:r>
            <a:r>
              <a:rPr lang="ru-RU" dirty="0" smtClean="0"/>
              <a:t> </a:t>
            </a:r>
          </a:p>
          <a:p>
            <a:pPr lvl="0"/>
            <a:r>
              <a:rPr lang="ru-RU" b="1" dirty="0" smtClean="0"/>
              <a:t>ИДЕАЛ</a:t>
            </a:r>
            <a:endParaRPr lang="ru-RU" dirty="0" smtClean="0"/>
          </a:p>
          <a:p>
            <a:pPr lvl="0"/>
            <a:r>
              <a:rPr lang="ru-RU" b="1" dirty="0" smtClean="0"/>
              <a:t>Кубик </a:t>
            </a:r>
            <a:r>
              <a:rPr lang="ru-RU" b="1" dirty="0" err="1" smtClean="0"/>
              <a:t>Блума</a:t>
            </a:r>
            <a:endParaRPr lang="ru-RU" dirty="0" smtClean="0"/>
          </a:p>
          <a:p>
            <a:pPr lvl="0"/>
            <a:r>
              <a:rPr lang="ru-RU" b="1" dirty="0" smtClean="0"/>
              <a:t>Генераторы и критики</a:t>
            </a:r>
            <a:endParaRPr lang="ru-RU" dirty="0" smtClean="0"/>
          </a:p>
          <a:p>
            <a:pPr lvl="0"/>
            <a:r>
              <a:rPr lang="ru-RU" b="1" dirty="0" smtClean="0"/>
              <a:t>Таблица ЗХУ</a:t>
            </a:r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  <a:r>
              <a:rPr lang="ru-RU" b="1" dirty="0" smtClean="0"/>
              <a:t>"Жокеи и лошади</a:t>
            </a:r>
            <a:r>
              <a:rPr lang="ru-RU" dirty="0" smtClean="0"/>
              <a:t>" </a:t>
            </a:r>
          </a:p>
          <a:p>
            <a:r>
              <a:rPr lang="ru-RU" b="1" dirty="0" err="1" smtClean="0"/>
              <a:t>Взаимообучение</a:t>
            </a:r>
            <a:r>
              <a:rPr lang="ru-RU" dirty="0" smtClean="0"/>
              <a:t> </a:t>
            </a:r>
          </a:p>
          <a:p>
            <a:r>
              <a:rPr lang="ru-RU" b="1" dirty="0" err="1" smtClean="0"/>
              <a:t>Фишбоун</a:t>
            </a:r>
            <a:endParaRPr lang="ru-RU" b="1" dirty="0" smtClean="0"/>
          </a:p>
          <a:p>
            <a:r>
              <a:rPr lang="ru-RU" b="1" dirty="0" smtClean="0"/>
              <a:t>Таблица аргументов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Тема: </a:t>
            </a:r>
            <a:r>
              <a:rPr lang="ru-RU" sz="3600" b="1" i="1" dirty="0" smtClean="0"/>
              <a:t>Красота в</a:t>
            </a:r>
            <a:r>
              <a:rPr lang="ru-RU" sz="3600" dirty="0" smtClean="0"/>
              <a:t> </a:t>
            </a:r>
            <a:r>
              <a:rPr lang="ru-RU" sz="3600" b="1" i="1" dirty="0" smtClean="0"/>
              <a:t>рассказе Владимира Крупина «Сбрось мешок!»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Рассказ, с которым я хочу вас на уроке познакомить, называется «Сбрось мешок!» </a:t>
            </a:r>
            <a:r>
              <a:rPr lang="ru-RU" b="1" dirty="0" smtClean="0"/>
              <a:t>(Стадия осмысления)</a:t>
            </a:r>
          </a:p>
          <a:p>
            <a:r>
              <a:rPr lang="ru-RU" dirty="0" smtClean="0"/>
              <a:t>а) Как вы считаете, какая может быть связь между рассуждениями о красоте и заглавием рассказа «Сбрось мешок!»?      (никакой)</a:t>
            </a:r>
          </a:p>
          <a:p>
            <a:r>
              <a:rPr lang="ru-RU" dirty="0" smtClean="0"/>
              <a:t>б) А что необычным вам кажется в заглавии?</a:t>
            </a:r>
          </a:p>
          <a:p>
            <a:r>
              <a:rPr lang="ru-RU" dirty="0" smtClean="0"/>
              <a:t>( глагол в повелительном наклонении, слово «мешок»)</a:t>
            </a:r>
          </a:p>
          <a:p>
            <a:r>
              <a:rPr lang="ru-RU" dirty="0" smtClean="0"/>
              <a:t>в) Какое значение имеет слово «мешок»?</a:t>
            </a:r>
          </a:p>
          <a:p>
            <a:r>
              <a:rPr lang="ru-RU" dirty="0" smtClean="0"/>
              <a:t>(бытовое, наполненный чем-то он тяжелый)</a:t>
            </a:r>
          </a:p>
          <a:p>
            <a:r>
              <a:rPr lang="ru-RU" dirty="0" smtClean="0"/>
              <a:t>г) Ребята, скажите, о чем может быть рассказ с названием «Сбрось мешок!»?</a:t>
            </a:r>
          </a:p>
          <a:p>
            <a:r>
              <a:rPr lang="ru-RU" dirty="0" smtClean="0"/>
              <a:t>(фронтальный опрос)</a:t>
            </a:r>
          </a:p>
          <a:p>
            <a:pPr lvl="0"/>
            <a:r>
              <a:rPr lang="ru-RU" dirty="0" smtClean="0"/>
              <a:t>Вы </a:t>
            </a:r>
            <a:r>
              <a:rPr lang="ru-RU" dirty="0" err="1" smtClean="0"/>
              <a:t>порассуждали</a:t>
            </a:r>
            <a:r>
              <a:rPr lang="ru-RU" dirty="0" smtClean="0"/>
              <a:t>, но я вновь хочу возвратить вас к вопросу: «Какая связь между рассуждениями о красоте и названием рассказа «Сбрось мешок!»?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###Remont###\Мама\моя аттестация\урок\PA1827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27984" cy="3356992"/>
          </a:xfrm>
          <a:prstGeom prst="rect">
            <a:avLst/>
          </a:prstGeom>
          <a:noFill/>
        </p:spPr>
      </p:pic>
      <p:pic>
        <p:nvPicPr>
          <p:cNvPr id="5123" name="Picture 3" descr="D:\###Remont###\Мама\моя аттестация\урок\PA1827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0"/>
            <a:ext cx="4320480" cy="3356992"/>
          </a:xfrm>
          <a:prstGeom prst="rect">
            <a:avLst/>
          </a:prstGeom>
          <a:noFill/>
        </p:spPr>
      </p:pic>
      <p:pic>
        <p:nvPicPr>
          <p:cNvPr id="5124" name="Picture 4" descr="D:\###Remont###\Мама\моя аттестация\урок\PA1827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068960"/>
            <a:ext cx="6948264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kern="0" dirty="0">
                <a:solidFill>
                  <a:srgbClr val="482400"/>
                </a:solidFill>
                <a:latin typeface="Times New Roman"/>
              </a:rPr>
              <a:t>Задачи фазы рефлексии –</a:t>
            </a:r>
            <a:br>
              <a:rPr lang="ru-RU" sz="4000" kern="0" dirty="0">
                <a:solidFill>
                  <a:srgbClr val="482400"/>
                </a:solidFill>
                <a:latin typeface="Times New Roman"/>
              </a:rPr>
            </a:br>
            <a:r>
              <a:rPr lang="ru-RU" sz="2400" kern="0" dirty="0">
                <a:solidFill>
                  <a:srgbClr val="482400"/>
                </a:solidFill>
                <a:latin typeface="Times New Roman"/>
              </a:rPr>
              <a:t>(обобщение материала, подведение итогов)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1"/>
            <a:ext cx="8229600" cy="2880320"/>
          </a:xfrm>
        </p:spPr>
        <p:txBody>
          <a:bodyPr/>
          <a:lstStyle/>
          <a:p>
            <a:pPr lvl="0" fontAlgn="base">
              <a:spcAft>
                <a:spcPct val="0"/>
              </a:spcAft>
              <a:buBlip>
                <a:blip r:embed="rId2"/>
              </a:buBlip>
            </a:pPr>
            <a:r>
              <a:rPr lang="ru-RU" b="1" kern="0" dirty="0">
                <a:solidFill>
                  <a:srgbClr val="000000"/>
                </a:solidFill>
                <a:latin typeface="Times New Roman"/>
              </a:rPr>
              <a:t>Помочь </a:t>
            </a:r>
            <a:r>
              <a:rPr lang="ru-RU" kern="0" dirty="0">
                <a:solidFill>
                  <a:srgbClr val="000000"/>
                </a:solidFill>
                <a:latin typeface="Times New Roman"/>
              </a:rPr>
              <a:t>учащимся самостоятельно обобщить изучаемый материал</a:t>
            </a:r>
          </a:p>
          <a:p>
            <a:pPr lvl="0" fontAlgn="base">
              <a:spcAft>
                <a:spcPct val="0"/>
              </a:spcAft>
              <a:buBlip>
                <a:blip r:embed="rId2"/>
              </a:buBlip>
            </a:pPr>
            <a:r>
              <a:rPr lang="ru-RU" b="1" kern="0" dirty="0">
                <a:solidFill>
                  <a:srgbClr val="000000"/>
                </a:solidFill>
                <a:latin typeface="Times New Roman"/>
              </a:rPr>
              <a:t>Помочь</a:t>
            </a:r>
            <a:r>
              <a:rPr lang="ru-RU" kern="0" dirty="0">
                <a:solidFill>
                  <a:srgbClr val="000000"/>
                </a:solidFill>
                <a:latin typeface="Times New Roman"/>
              </a:rPr>
              <a:t> самостоятельно определить направления в дальнейшем изучении материала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5646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Рефлексия деятельности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b="1" dirty="0" smtClean="0"/>
              <a:t>Лесенка успеха</a:t>
            </a:r>
            <a:r>
              <a:rPr lang="ru-RU" dirty="0" smtClean="0"/>
              <a:t>. </a:t>
            </a:r>
          </a:p>
          <a:p>
            <a:pPr lvl="0"/>
            <a:r>
              <a:rPr lang="ru-RU" b="1" dirty="0" smtClean="0"/>
              <a:t>Дерево успеха</a:t>
            </a:r>
            <a:r>
              <a:rPr lang="ru-RU" dirty="0" smtClean="0"/>
              <a:t>. </a:t>
            </a:r>
          </a:p>
          <a:p>
            <a:pPr lvl="0"/>
            <a:r>
              <a:rPr lang="ru-RU" b="1" dirty="0" smtClean="0"/>
              <a:t>Вагончики</a:t>
            </a:r>
            <a:r>
              <a:rPr lang="ru-RU" dirty="0" smtClean="0"/>
              <a:t>. </a:t>
            </a:r>
          </a:p>
          <a:p>
            <a:r>
              <a:rPr lang="ru-RU" b="1" dirty="0" smtClean="0"/>
              <a:t>"Знаки"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Рефлексия содержания материала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Облако «тегов»</a:t>
            </a:r>
          </a:p>
          <a:p>
            <a:r>
              <a:rPr lang="ru-RU" dirty="0" smtClean="0"/>
              <a:t>Анкета </a:t>
            </a:r>
          </a:p>
          <a:p>
            <a:r>
              <a:rPr lang="ru-RU" dirty="0" smtClean="0"/>
              <a:t>Три М</a:t>
            </a:r>
          </a:p>
          <a:p>
            <a:r>
              <a:rPr lang="ru-RU" dirty="0" err="1" smtClean="0"/>
              <a:t>Акрослово</a:t>
            </a:r>
            <a:endParaRPr lang="ru-RU" dirty="0" smtClean="0"/>
          </a:p>
          <a:p>
            <a:r>
              <a:rPr lang="ru-RU" dirty="0" err="1" smtClean="0"/>
              <a:t>Синквейн</a:t>
            </a:r>
            <a:r>
              <a:rPr lang="ru-RU" dirty="0" smtClean="0"/>
              <a:t> </a:t>
            </a:r>
          </a:p>
          <a:p>
            <a:r>
              <a:rPr lang="ru-RU" dirty="0" smtClean="0"/>
              <a:t>Эссе </a:t>
            </a:r>
          </a:p>
          <a:p>
            <a:r>
              <a:rPr lang="ru-RU" dirty="0" smtClean="0"/>
              <a:t>Фразеологизм или пословица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52128"/>
          </a:xfrm>
        </p:spPr>
        <p:txBody>
          <a:bodyPr>
            <a:noAutofit/>
          </a:bodyPr>
          <a:lstStyle/>
          <a:p>
            <a:r>
              <a:rPr lang="ru-RU" sz="3600" dirty="0" smtClean="0"/>
              <a:t>Тема: </a:t>
            </a:r>
            <a:r>
              <a:rPr lang="ru-RU" sz="3600" b="1" i="1" dirty="0" smtClean="0"/>
              <a:t>Красота в</a:t>
            </a:r>
            <a:r>
              <a:rPr lang="ru-RU" sz="3600" dirty="0" smtClean="0"/>
              <a:t> </a:t>
            </a:r>
            <a:r>
              <a:rPr lang="ru-RU" sz="3600" b="1" i="1" dirty="0" smtClean="0"/>
              <a:t>рассказе Владимира Крупина «Сбрось мешок!»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Рефлексия:</a:t>
            </a:r>
          </a:p>
          <a:p>
            <a:pPr lvl="0"/>
            <a:r>
              <a:rPr lang="ru-RU" dirty="0" smtClean="0"/>
              <a:t>Что есть красота: </a:t>
            </a:r>
          </a:p>
          <a:p>
            <a:pPr>
              <a:buNone/>
            </a:pPr>
            <a:r>
              <a:rPr lang="ru-RU" dirty="0" smtClean="0"/>
              <a:t>1.«Сосуд она, в котором пустота,</a:t>
            </a:r>
          </a:p>
          <a:p>
            <a:pPr>
              <a:buNone/>
            </a:pPr>
            <a:r>
              <a:rPr lang="ru-RU" dirty="0" smtClean="0"/>
              <a:t>Или огонь, мерцающий в сосуде»?</a:t>
            </a:r>
          </a:p>
          <a:p>
            <a:pPr>
              <a:buNone/>
            </a:pPr>
            <a:r>
              <a:rPr lang="ru-RU" dirty="0" smtClean="0"/>
              <a:t>                                                     Н. Заболоцкий</a:t>
            </a:r>
          </a:p>
          <a:p>
            <a:pPr>
              <a:buNone/>
            </a:pPr>
            <a:r>
              <a:rPr lang="ru-RU" dirty="0" smtClean="0"/>
              <a:t>2. Понравился ли мне урок по рассказу В. Крупина? Какие мысли у меня возникли в связи с этим рассказом.</a:t>
            </a:r>
          </a:p>
          <a:p>
            <a:pPr>
              <a:buNone/>
            </a:pPr>
            <a:r>
              <a:rPr lang="ru-RU" dirty="0" smtClean="0"/>
              <a:t>(Эссе – письменное размышление на заданную тему).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Публикации материалов</a:t>
            </a:r>
            <a:endParaRPr lang="ru-RU" dirty="0"/>
          </a:p>
        </p:txBody>
      </p:sp>
      <p:pic>
        <p:nvPicPr>
          <p:cNvPr id="10242" name="Picture 2" descr="E:\сертификаты, грамоты\Certificate_prezentatsiya_po_literature_na_temu_chas_muzhestva_stihotvoreniya_o_velikoj_otechestvennoj_vojne_7_klass_literatur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43608" y="1556792"/>
            <a:ext cx="3202234" cy="4525963"/>
          </a:xfrm>
          <a:prstGeom prst="rect">
            <a:avLst/>
          </a:prstGeom>
          <a:noFill/>
        </p:spPr>
      </p:pic>
      <p:pic>
        <p:nvPicPr>
          <p:cNvPr id="10243" name="Picture 3" descr="E:\сертификаты, грамоты\Certificate_prezentatsiya_po_literature_na_temu_futurizm_kak_literaturnoe_napravlenie_11_klass_literatura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148064" y="1556792"/>
            <a:ext cx="3168352" cy="4478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 </a:t>
            </a:r>
            <a:endParaRPr lang="ru-RU" dirty="0"/>
          </a:p>
        </p:txBody>
      </p:sp>
      <p:pic>
        <p:nvPicPr>
          <p:cNvPr id="4098" name="Picture 2" descr="D:\###Remont###\Мама\моя аттестация\урок\PA1827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kern="0" dirty="0">
                <a:solidFill>
                  <a:srgbClr val="482400"/>
                </a:solidFill>
                <a:latin typeface="Times New Roman"/>
              </a:rPr>
              <a:t>Формы и средства развития КМ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89040"/>
          </a:xfrm>
        </p:spPr>
        <p:txBody>
          <a:bodyPr/>
          <a:lstStyle/>
          <a:p>
            <a:pPr lvl="0" fontAlgn="base">
              <a:spcAft>
                <a:spcPct val="0"/>
              </a:spcAft>
              <a:buBlip>
                <a:blip r:embed="rId2"/>
              </a:buBlip>
            </a:pPr>
            <a:r>
              <a:rPr lang="ru-RU" sz="2400" kern="0" dirty="0">
                <a:solidFill>
                  <a:srgbClr val="000000"/>
                </a:solidFill>
                <a:latin typeface="Times New Roman"/>
              </a:rPr>
              <a:t>сбор данных</a:t>
            </a:r>
          </a:p>
          <a:p>
            <a:pPr lvl="0" fontAlgn="base">
              <a:spcAft>
                <a:spcPct val="0"/>
              </a:spcAft>
              <a:buBlip>
                <a:blip r:embed="rId2"/>
              </a:buBlip>
            </a:pPr>
            <a:r>
              <a:rPr lang="ru-RU" sz="2400" kern="0" dirty="0">
                <a:solidFill>
                  <a:srgbClr val="000000"/>
                </a:solidFill>
                <a:latin typeface="Times New Roman"/>
              </a:rPr>
              <a:t>анализ текстов</a:t>
            </a:r>
          </a:p>
          <a:p>
            <a:pPr lvl="0" fontAlgn="base">
              <a:spcAft>
                <a:spcPct val="0"/>
              </a:spcAft>
              <a:buBlip>
                <a:blip r:embed="rId2"/>
              </a:buBlip>
            </a:pPr>
            <a:r>
              <a:rPr lang="ru-RU" sz="2400" kern="0" dirty="0">
                <a:solidFill>
                  <a:srgbClr val="000000"/>
                </a:solidFill>
                <a:latin typeface="Times New Roman"/>
              </a:rPr>
              <a:t>сопоставление альтернативных точек зрения</a:t>
            </a:r>
          </a:p>
          <a:p>
            <a:pPr lvl="0" fontAlgn="base">
              <a:spcAft>
                <a:spcPct val="0"/>
              </a:spcAft>
              <a:buBlip>
                <a:blip r:embed="rId2"/>
              </a:buBlip>
            </a:pPr>
            <a:r>
              <a:rPr lang="ru-RU" sz="2400" kern="0" dirty="0">
                <a:solidFill>
                  <a:srgbClr val="000000"/>
                </a:solidFill>
                <a:latin typeface="Times New Roman"/>
              </a:rPr>
              <a:t>коллективное обсуждение</a:t>
            </a:r>
          </a:p>
          <a:p>
            <a:pPr lvl="0" fontAlgn="base">
              <a:spcAft>
                <a:spcPct val="0"/>
              </a:spcAft>
              <a:buBlip>
                <a:blip r:embed="rId2"/>
              </a:buBlip>
            </a:pPr>
            <a:r>
              <a:rPr lang="ru-RU" sz="2400" kern="0" dirty="0">
                <a:solidFill>
                  <a:srgbClr val="000000"/>
                </a:solidFill>
                <a:latin typeface="Times New Roman"/>
              </a:rPr>
              <a:t>разные виды парной и групповой работы</a:t>
            </a:r>
          </a:p>
          <a:p>
            <a:pPr lvl="0" fontAlgn="base">
              <a:spcAft>
                <a:spcPct val="0"/>
              </a:spcAft>
              <a:buBlip>
                <a:blip r:embed="rId2"/>
              </a:buBlip>
            </a:pPr>
            <a:r>
              <a:rPr lang="ru-RU" sz="2400" kern="0" dirty="0">
                <a:solidFill>
                  <a:srgbClr val="000000"/>
                </a:solidFill>
                <a:latin typeface="Times New Roman"/>
              </a:rPr>
              <a:t>дебаты</a:t>
            </a:r>
          </a:p>
          <a:p>
            <a:pPr lvl="0" fontAlgn="base">
              <a:spcAft>
                <a:spcPct val="0"/>
              </a:spcAft>
              <a:buBlip>
                <a:blip r:embed="rId2"/>
              </a:buBlip>
            </a:pPr>
            <a:r>
              <a:rPr lang="ru-RU" sz="2400" kern="0" dirty="0">
                <a:solidFill>
                  <a:srgbClr val="000000"/>
                </a:solidFill>
                <a:latin typeface="Times New Roman"/>
              </a:rPr>
              <a:t>дискуссии</a:t>
            </a:r>
          </a:p>
          <a:p>
            <a:pPr lvl="0" fontAlgn="base">
              <a:spcAft>
                <a:spcPct val="0"/>
              </a:spcAft>
              <a:buBlip>
                <a:blip r:embed="rId2"/>
              </a:buBlip>
            </a:pPr>
            <a:r>
              <a:rPr lang="ru-RU" sz="2400" kern="0" dirty="0">
                <a:solidFill>
                  <a:srgbClr val="000000"/>
                </a:solidFill>
                <a:latin typeface="Times New Roman"/>
              </a:rPr>
              <a:t>публикации письменных работ учащихся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841202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kern="0" dirty="0">
                <a:solidFill>
                  <a:srgbClr val="482400"/>
                </a:solidFill>
                <a:latin typeface="Times New Roman"/>
              </a:rPr>
              <a:t>Роль учителя в ТРКМ: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>
              <a:lnSpc>
                <a:spcPct val="90000"/>
              </a:lnSpc>
              <a:spcAft>
                <a:spcPct val="0"/>
              </a:spcAft>
              <a:buBlip>
                <a:blip r:embed="rId2"/>
              </a:buBlip>
            </a:pPr>
            <a:r>
              <a:rPr lang="ru-RU" sz="2800" kern="0" dirty="0">
                <a:solidFill>
                  <a:srgbClr val="000000"/>
                </a:solidFill>
                <a:latin typeface="Times New Roman"/>
              </a:rPr>
              <a:t>направляет усилия учеников в определенное русло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Blip>
                <a:blip r:embed="rId2"/>
              </a:buBlip>
            </a:pPr>
            <a:r>
              <a:rPr lang="ru-RU" sz="2800" kern="0" dirty="0">
                <a:solidFill>
                  <a:srgbClr val="000000"/>
                </a:solidFill>
                <a:latin typeface="Times New Roman"/>
              </a:rPr>
              <a:t>сталкивает различные суждения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Blip>
                <a:blip r:embed="rId2"/>
              </a:buBlip>
            </a:pPr>
            <a:r>
              <a:rPr lang="ru-RU" sz="2800" kern="0" dirty="0">
                <a:solidFill>
                  <a:srgbClr val="000000"/>
                </a:solidFill>
                <a:latin typeface="Times New Roman"/>
              </a:rPr>
              <a:t>создает условия, побуждающие к принятию самостоятельных решений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Blip>
                <a:blip r:embed="rId2"/>
              </a:buBlip>
            </a:pPr>
            <a:r>
              <a:rPr lang="ru-RU" sz="2800" kern="0" dirty="0">
                <a:solidFill>
                  <a:srgbClr val="000000"/>
                </a:solidFill>
                <a:latin typeface="Times New Roman"/>
              </a:rPr>
              <a:t>дает учащимся возможность самостоятельно делать выводы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Blip>
                <a:blip r:embed="rId2"/>
              </a:buBlip>
            </a:pPr>
            <a:r>
              <a:rPr lang="ru-RU" sz="2800" kern="0" dirty="0">
                <a:solidFill>
                  <a:srgbClr val="000000"/>
                </a:solidFill>
                <a:latin typeface="Times New Roman"/>
              </a:rPr>
              <a:t>подготавливает новые познавательные ситуации внутри уже существующих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397000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kern="0" dirty="0">
                <a:solidFill>
                  <a:srgbClr val="482400"/>
                </a:solidFill>
                <a:latin typeface="Times New Roman"/>
              </a:rPr>
              <a:t>Современный выпускник умеет: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>
              <a:lnSpc>
                <a:spcPct val="90000"/>
              </a:lnSpc>
              <a:spcAft>
                <a:spcPct val="0"/>
              </a:spcAft>
              <a:buBlip>
                <a:blip r:embed="rId2"/>
              </a:buBlip>
            </a:pPr>
            <a:r>
              <a:rPr lang="ru-RU" sz="2400" kern="0" dirty="0">
                <a:solidFill>
                  <a:srgbClr val="000000"/>
                </a:solidFill>
                <a:latin typeface="Times New Roman"/>
              </a:rPr>
              <a:t>формировать собственное мнение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Blip>
                <a:blip r:embed="rId2"/>
              </a:buBlip>
            </a:pPr>
            <a:r>
              <a:rPr lang="ru-RU" sz="2400" kern="0" dirty="0">
                <a:solidFill>
                  <a:srgbClr val="000000"/>
                </a:solidFill>
                <a:latin typeface="Times New Roman"/>
              </a:rPr>
              <a:t>совершать обдуманный выбор между различными мнениями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Blip>
                <a:blip r:embed="rId2"/>
              </a:buBlip>
            </a:pPr>
            <a:r>
              <a:rPr lang="ru-RU" sz="2400" kern="0" dirty="0">
                <a:solidFill>
                  <a:srgbClr val="000000"/>
                </a:solidFill>
                <a:latin typeface="Times New Roman"/>
              </a:rPr>
              <a:t>решать проблемы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Blip>
                <a:blip r:embed="rId2"/>
              </a:buBlip>
            </a:pPr>
            <a:r>
              <a:rPr lang="ru-RU" sz="2400" kern="0" dirty="0">
                <a:solidFill>
                  <a:srgbClr val="000000"/>
                </a:solidFill>
                <a:latin typeface="Times New Roman"/>
              </a:rPr>
              <a:t>аргументированно спорить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Blip>
                <a:blip r:embed="rId2"/>
              </a:buBlip>
            </a:pPr>
            <a:r>
              <a:rPr lang="ru-RU" sz="2400" kern="0" dirty="0">
                <a:solidFill>
                  <a:srgbClr val="000000"/>
                </a:solidFill>
                <a:latin typeface="Times New Roman"/>
              </a:rPr>
              <a:t>ценить совместную работу, в которой возникает общее решение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Blip>
                <a:blip r:embed="rId2"/>
              </a:buBlip>
            </a:pPr>
            <a:r>
              <a:rPr lang="ru-RU" sz="2400" kern="0" dirty="0">
                <a:solidFill>
                  <a:srgbClr val="000000"/>
                </a:solidFill>
                <a:latin typeface="Times New Roman"/>
              </a:rPr>
              <a:t>уметь оценить чужую точку зрения и сознавать, что восприятие человека и его отношение к любому вопросу формируется под влиянием многих факторов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661523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Предметные результаты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Конкурсы</a:t>
            </a:r>
            <a:endParaRPr lang="ru-RU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916832"/>
            <a:ext cx="3168352" cy="4392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60848"/>
            <a:ext cx="2987823" cy="4228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35721" y="1988840"/>
            <a:ext cx="3008279" cy="4309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16697"/>
            <a:ext cx="3203848" cy="4541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824" y="2332037"/>
            <a:ext cx="320017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Конкурсы чтецов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2952328"/>
          </a:xfrm>
        </p:spPr>
        <p:txBody>
          <a:bodyPr/>
          <a:lstStyle/>
          <a:p>
            <a:r>
              <a:rPr lang="ru-RU" dirty="0" smtClean="0"/>
              <a:t>2015/2016 «Россия – Родина моя»</a:t>
            </a:r>
          </a:p>
          <a:p>
            <a:r>
              <a:rPr lang="ru-RU" dirty="0" smtClean="0"/>
              <a:t>2016/2017 «Дружба крепкая…»</a:t>
            </a:r>
          </a:p>
          <a:p>
            <a:r>
              <a:rPr lang="ru-RU" dirty="0" smtClean="0"/>
              <a:t>2017/2018 «Алтай для меня - это Родина! А Родина – это Алтай!»</a:t>
            </a:r>
          </a:p>
          <a:p>
            <a:r>
              <a:rPr lang="ru-RU" dirty="0" smtClean="0"/>
              <a:t>2018/2019 «Самая прекрасная на свете»</a:t>
            </a:r>
            <a:endParaRPr lang="ru-RU" dirty="0"/>
          </a:p>
        </p:txBody>
      </p:sp>
      <p:pic>
        <p:nvPicPr>
          <p:cNvPr id="12290" name="Picture 2" descr="E:\работа 2016-2017-2018\МО 2016-2017\конкурс чтецов\на сайт МО\IMG_20161118_1235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77072"/>
            <a:ext cx="2232248" cy="2780928"/>
          </a:xfrm>
          <a:prstGeom prst="rect">
            <a:avLst/>
          </a:prstGeom>
          <a:noFill/>
        </p:spPr>
      </p:pic>
      <p:pic>
        <p:nvPicPr>
          <p:cNvPr id="12292" name="Picture 4" descr="E:\работа 2016-2017-2018\МО 2016-2017\конкурс чтецов\IMG_20161118_1333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077072"/>
            <a:ext cx="2592288" cy="2780928"/>
          </a:xfrm>
          <a:prstGeom prst="rect">
            <a:avLst/>
          </a:prstGeom>
          <a:noFill/>
        </p:spPr>
      </p:pic>
      <p:pic>
        <p:nvPicPr>
          <p:cNvPr id="12293" name="Picture 5" descr="E:\работа 2016-2017-2018\МО 2016-2017\конкурс чтецов\IMG_20161118_1235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077072"/>
            <a:ext cx="2283718" cy="2780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Выпуск - 2018</a:t>
            </a:r>
            <a:endParaRPr lang="ru-RU" dirty="0"/>
          </a:p>
        </p:txBody>
      </p:sp>
      <p:pic>
        <p:nvPicPr>
          <p:cNvPr id="1026" name="Picture 2" descr="D:\###Remont###\Мама\классное руководство 20 школа\IMG_42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556792"/>
            <a:ext cx="6552728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Размышляйте над этим…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12241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       </a:t>
            </a:r>
            <a:r>
              <a:rPr lang="ru-RU" sz="4800" dirty="0" smtClean="0"/>
              <a:t>только критически</a:t>
            </a:r>
            <a:endParaRPr lang="ru-RU" sz="4800" dirty="0"/>
          </a:p>
        </p:txBody>
      </p:sp>
      <p:pic>
        <p:nvPicPr>
          <p:cNvPr id="5" name="Picture 4" descr="und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9818" y="4265387"/>
            <a:ext cx="5472113" cy="792088"/>
          </a:xfrm>
          <a:prstGeom prst="rect">
            <a:avLst/>
          </a:prstGeom>
          <a:noFill/>
        </p:spPr>
      </p:pic>
      <p:pic>
        <p:nvPicPr>
          <p:cNvPr id="6" name="Picture 2" descr="D:\Документы 2015-2016 учебный год\классное руководство\картинки о школе\shkol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81128"/>
            <a:ext cx="2016224" cy="21177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Победы в заочном  тестировании</a:t>
            </a: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3149006" cy="449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844824"/>
            <a:ext cx="3152378" cy="4428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556792"/>
            <a:ext cx="3131840" cy="4518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Педагогическое кредо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7499176" cy="23328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 smtClean="0">
                <a:latin typeface="Gabriola" panose="04040605051002020D02" pitchFamily="82" charset="0"/>
              </a:rPr>
              <a:t> В каждом ребенке видеть человека…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005064"/>
            <a:ext cx="2019552" cy="27089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3642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Конкурс «Я реализую ФГОС»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353" r="2339"/>
          <a:stretch>
            <a:fillRect/>
          </a:stretch>
        </p:blipFill>
        <p:spPr bwMode="auto">
          <a:xfrm>
            <a:off x="323528" y="1484784"/>
            <a:ext cx="5832648" cy="425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AutoShape 4" descr="blob:https://web.whatsapp.com/691840af-c8c2-4402-908a-6edefe49cb4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 descr="Назина Т.Б.урок1.jpg"/>
          <p:cNvPicPr>
            <a:picLocks noChangeAspect="1"/>
          </p:cNvPicPr>
          <p:nvPr/>
        </p:nvPicPr>
        <p:blipFill>
          <a:blip r:embed="rId3" cstate="print"/>
          <a:srcRect r="6277" b="10613"/>
          <a:stretch>
            <a:fillRect/>
          </a:stretch>
        </p:blipFill>
        <p:spPr>
          <a:xfrm>
            <a:off x="6300192" y="3140968"/>
            <a:ext cx="2680270" cy="34083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Методическая тема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3"/>
            <a:ext cx="8229600" cy="29523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Формирование логических умений </a:t>
            </a:r>
          </a:p>
          <a:p>
            <a:pPr marL="0" indent="0" algn="ctr">
              <a:buNone/>
            </a:pPr>
            <a:r>
              <a:rPr lang="ru-RU" dirty="0" smtClean="0"/>
              <a:t>у младших школьников </a:t>
            </a:r>
          </a:p>
          <a:p>
            <a:pPr marL="0" indent="0" algn="ctr">
              <a:buNone/>
            </a:pPr>
            <a:r>
              <a:rPr lang="ru-RU" dirty="0" smtClean="0"/>
              <a:t>при обучении математике                </a:t>
            </a:r>
            <a:endParaRPr lang="ru-RU" dirty="0"/>
          </a:p>
        </p:txBody>
      </p:sp>
      <p:pic>
        <p:nvPicPr>
          <p:cNvPr id="1026" name="Picture 2" descr="D:\###Remont###\Мама\рисунки о школе\ucheni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3861048"/>
            <a:ext cx="219075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7627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/>
              <a:t>Мишель </a:t>
            </a:r>
            <a:r>
              <a:rPr lang="ru-RU" dirty="0" smtClean="0"/>
              <a:t>Монтень: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075240" cy="34129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sz="4800" dirty="0">
                <a:latin typeface="Gabriola" panose="04040605051002020D02" pitchFamily="82" charset="0"/>
              </a:rPr>
              <a:t>«Учитель должен снабжать ребенка цветами, из которых он мог бы добывать материал для меда, но перерабатывать его он должен </a:t>
            </a:r>
            <a:r>
              <a:rPr lang="ru-RU" sz="4800" dirty="0" smtClean="0">
                <a:latin typeface="Gabriola" panose="04040605051002020D02" pitchFamily="82" charset="0"/>
              </a:rPr>
              <a:t>сам»</a:t>
            </a:r>
            <a:endParaRPr lang="ru-RU" sz="4800" dirty="0">
              <a:latin typeface="Gabriola" panose="04040605051002020D02" pitchFamily="82" charset="0"/>
            </a:endParaRPr>
          </a:p>
          <a:p>
            <a:pPr marL="0" indent="0">
              <a:buNone/>
            </a:pPr>
            <a:r>
              <a:rPr lang="ru-RU" dirty="0"/>
              <a:t>                                                  </a:t>
            </a:r>
          </a:p>
        </p:txBody>
      </p:sp>
      <p:pic>
        <p:nvPicPr>
          <p:cNvPr id="2050" name="Picture 2" descr="D:\###Remont###\Мама\рисунки о школе\pco5xrMr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221088"/>
            <a:ext cx="1800200" cy="2276872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3875" y="3212976"/>
            <a:ext cx="481012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22507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8901366" cy="465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81357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833</Words>
  <Application>Microsoft Office PowerPoint</Application>
  <PresentationFormat>Экран (4:3)</PresentationFormat>
  <Paragraphs>167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Обобщение опыта работы</vt:lpstr>
      <vt:lpstr>Общие сведения</vt:lpstr>
      <vt:lpstr>Публикации материалов</vt:lpstr>
      <vt:lpstr>Победы в заочном  тестировании</vt:lpstr>
      <vt:lpstr>Педагогическое кредо</vt:lpstr>
      <vt:lpstr>Конкурс «Я реализую ФГОС»</vt:lpstr>
      <vt:lpstr>Методическая тема</vt:lpstr>
      <vt:lpstr>Мишель Монтень:</vt:lpstr>
      <vt:lpstr>Слайд 9</vt:lpstr>
      <vt:lpstr>Слайд 10</vt:lpstr>
      <vt:lpstr>ТРКМ</vt:lpstr>
      <vt:lpstr>5 характеристик критического мышления по Д. Клустеру</vt:lpstr>
      <vt:lpstr>В программе РКМЧП определение критического мышления  состоит из 6 компонентов</vt:lpstr>
      <vt:lpstr>Основные контуры ТРКМ</vt:lpstr>
      <vt:lpstr>Основа ТРКМ -</vt:lpstr>
      <vt:lpstr>Задачи фазы вызова  ( пробуждение интереса к предмету)</vt:lpstr>
      <vt:lpstr>Приемы стадии вызова</vt:lpstr>
      <vt:lpstr>«Корзина идей» к рассказу Н.В.Гоголя «Шинель»</vt:lpstr>
      <vt:lpstr>Тема: Красота в рассказе Владимира Крупина «Сбрось мешок!» </vt:lpstr>
      <vt:lpstr>Кластер, интеллекткарта</vt:lpstr>
      <vt:lpstr>Слайд 21</vt:lpstr>
      <vt:lpstr>Задачи фазы реализации смысла – (осмысление материала во времени работы над ним)</vt:lpstr>
      <vt:lpstr>Методы и приемы развития критического мышления на стадии осмысления </vt:lpstr>
      <vt:lpstr>Тема: Красота в рассказе Владимира Крупина «Сбрось мешок!»</vt:lpstr>
      <vt:lpstr>Слайд 25</vt:lpstr>
      <vt:lpstr>Задачи фазы рефлексии – (обобщение материала, подведение итогов)</vt:lpstr>
      <vt:lpstr> Рефлексия деятельности </vt:lpstr>
      <vt:lpstr> Рефлексия содержания материала </vt:lpstr>
      <vt:lpstr>Тема: Красота в рассказе Владимира Крупина «Сбрось мешок!»</vt:lpstr>
      <vt:lpstr>Рефлексия </vt:lpstr>
      <vt:lpstr>Формы и средства развития КМ</vt:lpstr>
      <vt:lpstr>Роль учителя в ТРКМ:</vt:lpstr>
      <vt:lpstr>Современный выпускник умеет:</vt:lpstr>
      <vt:lpstr>Предметные результаты</vt:lpstr>
      <vt:lpstr>Конкурсы</vt:lpstr>
      <vt:lpstr>Слайд 36</vt:lpstr>
      <vt:lpstr>Конкурсы чтецов</vt:lpstr>
      <vt:lpstr>Выпуск - 2018</vt:lpstr>
      <vt:lpstr>Размышляйте над этим…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«Средняя общеобразовательная школа №20 с углубленным изучением отдельных предметов»</dc:title>
  <dc:creator>Савина</dc:creator>
  <cp:lastModifiedBy>ПК</cp:lastModifiedBy>
  <cp:revision>59</cp:revision>
  <dcterms:created xsi:type="dcterms:W3CDTF">2016-03-21T09:58:02Z</dcterms:created>
  <dcterms:modified xsi:type="dcterms:W3CDTF">2023-04-19T05:47:11Z</dcterms:modified>
</cp:coreProperties>
</file>