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5"/>
  </p:notesMasterIdLst>
  <p:sldIdLst>
    <p:sldId id="280" r:id="rId2"/>
    <p:sldId id="285" r:id="rId3"/>
    <p:sldId id="335" r:id="rId4"/>
    <p:sldId id="336" r:id="rId5"/>
    <p:sldId id="286" r:id="rId6"/>
    <p:sldId id="278" r:id="rId7"/>
    <p:sldId id="290" r:id="rId8"/>
    <p:sldId id="279" r:id="rId9"/>
    <p:sldId id="281" r:id="rId10"/>
    <p:sldId id="283" r:id="rId11"/>
    <p:sldId id="284" r:id="rId12"/>
    <p:sldId id="292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294" r:id="rId21"/>
    <p:sldId id="337" r:id="rId22"/>
    <p:sldId id="306" r:id="rId23"/>
    <p:sldId id="305" r:id="rId24"/>
    <p:sldId id="299" r:id="rId25"/>
    <p:sldId id="309" r:id="rId26"/>
    <p:sldId id="298" r:id="rId27"/>
    <p:sldId id="296" r:id="rId28"/>
    <p:sldId id="311" r:id="rId29"/>
    <p:sldId id="312" r:id="rId30"/>
    <p:sldId id="313" r:id="rId31"/>
    <p:sldId id="314" r:id="rId32"/>
    <p:sldId id="315" r:id="rId33"/>
    <p:sldId id="316" r:id="rId34"/>
    <p:sldId id="324" r:id="rId35"/>
    <p:sldId id="323" r:id="rId36"/>
    <p:sldId id="322" r:id="rId37"/>
    <p:sldId id="321" r:id="rId38"/>
    <p:sldId id="320" r:id="rId39"/>
    <p:sldId id="319" r:id="rId40"/>
    <p:sldId id="318" r:id="rId41"/>
    <p:sldId id="325" r:id="rId42"/>
    <p:sldId id="317" r:id="rId43"/>
    <p:sldId id="295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FF"/>
    <a:srgbClr val="FF0066"/>
    <a:srgbClr val="003399"/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3829" autoAdjust="0"/>
  </p:normalViewPr>
  <p:slideViewPr>
    <p:cSldViewPr>
      <p:cViewPr>
        <p:scale>
          <a:sx n="100" d="100"/>
          <a:sy n="100" d="100"/>
        </p:scale>
        <p:origin x="-516" y="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BDDEF-0325-4AF6-A98F-262FEE96D8F2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DA459-99C6-4E8A-B841-0CAA9F0AA8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461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DA459-99C6-4E8A-B841-0CAA9F0AA8A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                               </a:t>
            </a:r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D0AF53-9B2A-41AE-9099-1CE5A1AE569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CCCC6-A514-471D-B48D-D27F36E04C4C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на уроках физики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Выполнено: учитель физики МБОУ «СОШ №8» Вдовин А.С.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Классификация проектов по доминирующей деятельности учащихся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</p:txBody>
      </p:sp>
      <p:pic>
        <p:nvPicPr>
          <p:cNvPr id="7173" name="Picture 2" descr="Типы проек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500188"/>
            <a:ext cx="731361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endParaRPr lang="ru-RU" sz="24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0063" y="928671"/>
            <a:ext cx="8229600" cy="5168918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по структуре напоминает подлинно научное исследование.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Он включает обоснование актуальности избранной темы, обозначение задач исследования, обязательное выдвижение гипотезы с последующей её проверкой, обсуждение полученных результатов. При этом используются методы : лабораторный эксперимент, моделирование, социологический опрос и другие.</a:t>
            </a:r>
          </a:p>
          <a:p>
            <a:pPr algn="ctr">
              <a:buFont typeface="Arial" charset="0"/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Информационный проект</a:t>
            </a:r>
            <a:r>
              <a:rPr lang="ru-RU" sz="2400" dirty="0" smtClean="0">
                <a:solidFill>
                  <a:schemeClr val="accent2"/>
                </a:solidFill>
              </a:rPr>
              <a:t> 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направлен на сбор информации о каком-то объекте, 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явлении с целью её анализа, обобщения и представления 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широкой аудитории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Этапы организации проектной работы учащихся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1.Предварительный этап: вовлечение учащихся в проектную работу; знакомство с целями, структурой нового вида работы.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2.Определение темы конкретного проекта; разделение учащихся на группы.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3.Выявление проблемы и цели данного проекта.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4.Обсуждение структуры проекта, составление примерного плана работы, определение методов исследования (в исследовательском проекте).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5.Работа в группах, координируемая руководителем проекта: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 Сбор информации, работа с источниками информации, постановка эксперимента, получение и первичная обработка данных;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 Анализ собранной информации, формулирование выводов, координация действий разных групп;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 Подготовка презентации проекта.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6. Презентация;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7. Оценка проекта; рефлексия над результатами проекта</a:t>
            </a:r>
          </a:p>
          <a:p>
            <a:pPr>
              <a:lnSpc>
                <a:spcPct val="17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 учителя и учащихся на разных стадиях работы над проектом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4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Стадии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учащихся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Разработка проектного задания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 Выбор темы проекта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Отбирает возможные темы и предлагает их ученикам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Обсуждают и принимают общее решение по теме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Предлагает ученикам совместно отобрать тему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Группа учащихся совместно с учителем отбирает темы и предлагает классу для обсуждения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Участвует в обсуждении тем, предложенных учащимися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Самостоятельно подбирают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темы и предлагают классу на обсуждение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 учителя и учащихся на разных стадиях работы над проектом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90564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1.2 Выделение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теме проекта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Предварительно вычленяет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подтемы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предлагает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учащимся для выбора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Каждый ученик выбирает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подтему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или предлагает новую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6256">
                <a:tc>
                  <a:txBody>
                    <a:bodyPr/>
                    <a:lstStyle/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Принимает участие в обсуждении с учащимися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Обсуждают и предлагают варианты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Каждый выбирает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одну 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для себя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4809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1.3 Формирование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групп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Проводит организационную работу по объединению школьников, выбравших себе конкретные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подтемы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 виды деятельности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Определяют свои роли и группируются в соответствии с ними малые команды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 учителя и учащихся на разных стадиях работы над проектом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1.4 Подготовка материалов к исследовательской работе:  формулировка вопросов, задания для команд, отбор литературы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Если проект объёмный, то учитель заранее разрабатывает задания, вопросы для поисковой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деятельности и литературу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Вопросы для поиска ответа могут вырабатываться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командах с последующим обсуждением классом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1.5 Определение форм выражения итогов проектной деятельности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Принимает участие в обсуждении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группах, а потом в классе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обсуждают формы представления результата своей деятельности:  альбом, презентация, буклет …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Разработка проекта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Консультирует, координирует работу учащихся, стимулирует их деятельность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Осуществляют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поисковую деятельность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 учителя и учащихся на разных стадиях работы над проектом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3.Оформление результатов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Консультирует, координирует работу учащихся, стимулирует их деятельность</a:t>
                      </a:r>
                    </a:p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Вначале по группам, а потом во взаимодействии с другими группами оформляют результаты 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4. Презентация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Организует экспертизу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Докладывают о результатах своей работы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5.Рефлексия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Оценивает свою деятельность по педагогическому руководству деятельности детей, учитывает их оценки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Осуществляет рефлексию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процесса, себя в нём с учётом оценки других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Содержание паспорта проектной работы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Название проекта.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 проекта.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Консультант проекта.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Учебный предмет, в рамках которого проводится работа по проекту.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Учебные дисциплины, близкие к теме проекта.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 учащихся, на который рассчитан проект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 проектной группы (Ф.И. учащихся, класс).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Тип проекта  (исследовательский, информационный, творческий…).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 проекта (2- 4 задачи)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Вопросы проекта (3 – 4 важнейших проблемных вопроса, на которые необходимо ответить  участникам в ходе его выполнения)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Необходимое оборудование.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Аннотация (актуальность проекта, значимость, ..)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Предполагаемые продукты проекта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Этапы работы над проектом ( для каждого этапа указать форму, продолжительность и место работы, содержание работы, выход этапа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Распределение ролей в проектной группе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Проектная папка (</a:t>
            </a:r>
            <a:r>
              <a:rPr lang="ru-RU" sz="31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проекта)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Задача папки на защите – показать ход проектной группы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Проектная папка позволяет: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Чётко организовать работу каждого участника проектной группы;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Стать удобным коллектором информации и справочником на протяжении работы над проектом;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Объективно оценить ход работы над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завершёным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проектом;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Судить о личных достижениях и росте каждого участника проекта на протяжении его выполнения;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Сэкономить время для поиска информации по теме проекта при проведении  в дальнейшем других проектов близких по теме.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 проектной папки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Паспорт проекта;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Планы выполнения проекта и отдельные его этапы;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Промежуточные отчёты группы;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собранная информация по теме проекта;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 исследования и анализа;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Записи всех идей, гипотез и решений;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Отчёты о совещаниях группы, проведённых дискуссиях, «мозговых штурмах» и т. д.;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Краткое описание всех проблем, с которыми приходится сталкиваться и способы их преодоления;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Эскизы, чертежи, наброски продукта;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Материалы к презентации;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Другие рабочие материалы и черновики группы.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 smtClean="0"/>
          </a:p>
          <a:p>
            <a:pPr marL="457200" indent="-457200">
              <a:buFont typeface="+mj-lt"/>
              <a:buAutoNum type="arabicPeriod"/>
            </a:pPr>
            <a:endParaRPr lang="ru-RU" sz="2000" dirty="0" smtClean="0"/>
          </a:p>
          <a:p>
            <a:pPr marL="457200" indent="-457200">
              <a:buFont typeface="+mj-lt"/>
              <a:buAutoNum type="arabicPeriod"/>
            </a:pPr>
            <a:endParaRPr lang="ru-RU" sz="2000" dirty="0" smtClean="0"/>
          </a:p>
          <a:p>
            <a:pPr marL="457200" indent="-457200">
              <a:buFont typeface="+mj-lt"/>
              <a:buAutoNum type="arabicPeriod"/>
            </a:pP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Метод учебного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-это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одна из личностно-ориентированных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технологий, способ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организации самостоятельной деятельности учащихся, направленный на решение задачи учебного проекта, интегрирующий в себе проблемный подход, групповые методы, рефлексивные,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презентативные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исследовательские, поисковые и прочие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методики.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Учащиеся, исходя из своих интересов, вместе с учителем  выполняют собственный проект, решают какую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практическую образовательную задачу.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5422" y="785794"/>
            <a:ext cx="8356209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класс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Учебный проект "Тепловые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явления в твоём доме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проводится в рамках темы "Тепловые явления".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Проект основан на постановке проблемных вопросов и ситуаций для обучающихся.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срок выполнения 3 недели.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Он соответствует требованиям государственного стандарта среднего (общего) образования по физике.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Выполнение проекта способствует более осознанному и конкретному восприятию изучаемого материала, повышает интерес к физике, прививает ценные практические умения и навыки,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способствует самостоятельному решению проблемных вопросов.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Учащиеся планируют физический эксперимент и проводят его,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производят обработку результатов и их осмысление.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Практическая значимость проекта состоит в выработке памятки с советами, как избежать вредных воздействий различных видов теплопередачи в быту, технике и природе.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9" y="642918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Оказывается: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тепловые явления сопровождают нас повсюду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502688"/>
            <a:ext cx="764386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Учёт тепловых явлений необходим при</a:t>
            </a:r>
          </a:p>
          <a:p>
            <a:pPr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1714488"/>
            <a:ext cx="5643602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выборе одежды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5918" y="2500306"/>
            <a:ext cx="5572164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приготовлении пищи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85918" y="3357562"/>
            <a:ext cx="5572164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строительстве дома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85918" y="4143380"/>
            <a:ext cx="550072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хранении продуктов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5918" y="5000636"/>
            <a:ext cx="550072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покупке электроприборов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857224" y="357166"/>
            <a:ext cx="7086624" cy="214314"/>
          </a:xfrm>
        </p:spPr>
        <p:txBody>
          <a:bodyPr>
            <a:normAutofit fontScale="32500" lnSpcReduction="20000"/>
          </a:bodyPr>
          <a:lstStyle/>
          <a:p>
            <a:pPr eaLnBrk="1" hangingPunct="1">
              <a:buNone/>
            </a:pPr>
            <a:endParaRPr lang="ru-RU" b="1" dirty="0" smtClean="0">
              <a:solidFill>
                <a:srgbClr val="990033"/>
              </a:solidFill>
            </a:endParaRPr>
          </a:p>
          <a:p>
            <a:pPr eaLnBrk="1" hangingPunct="1"/>
            <a:endParaRPr lang="ru-RU" b="1" dirty="0" smtClean="0">
              <a:solidFill>
                <a:srgbClr val="990033"/>
              </a:solidFill>
            </a:endParaRPr>
          </a:p>
          <a:p>
            <a:pPr eaLnBrk="1" hangingPunct="1"/>
            <a:endParaRPr lang="ru-RU" b="1" dirty="0" smtClean="0">
              <a:solidFill>
                <a:srgbClr val="990033"/>
              </a:solidFill>
            </a:endParaRPr>
          </a:p>
          <a:p>
            <a:pPr eaLnBrk="1" hangingPunct="1"/>
            <a:endParaRPr lang="ru-RU" b="1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88398" y="1071546"/>
            <a:ext cx="8755602" cy="688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Зимой на улице на ощупь  железо  холоднее, чем древесина, а летом наоборот?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Шуба защищает от холода? Термос долго сохраняет тепло?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Подошва утюга, как правило стальная, а ручка пластмассовая?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резиновой обуви зимой холодно?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Почему на толстом ковре теплее, чем на паласе?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10000"/>
              </a:lnSpc>
              <a:buFontTx/>
              <a:buChar char="-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правда ли, что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….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Луна светит, но не греет?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Вода в чёрном чайнике остывает быстрее, чем в белом?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Суточных цыплят нельзя держать под  новыми энергосберегающими лампами?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микроволновой печи идёт вредное излучение?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чёрной одежде летом жарко?</a:t>
            </a:r>
          </a:p>
          <a:p>
            <a:pPr>
              <a:lnSpc>
                <a:spcPct val="110000"/>
              </a:lnSpc>
            </a:pPr>
            <a:endParaRPr lang="ru-RU" sz="2400" dirty="0" smtClean="0"/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500042"/>
            <a:ext cx="3299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понятно почему?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Как объяснить очевидное?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пар в чайнике поднимается вверх?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батареи отопления не помещают на потолке?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продукты лучше хранятся на нижней полке холодильника?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батареи отопления гораздо холоднее снизу, чем сверху?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подвал самое холодное место в доме?</a:t>
            </a:r>
          </a:p>
          <a:p>
            <a:pPr eaLnBrk="1" hangingPunct="1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задумывались над вопросом: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eaLnBrk="1" hangingPunct="1">
              <a:buNone/>
            </a:pPr>
            <a:r>
              <a:rPr lang="ru-RU" sz="28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 Почему в современном доме жить комфортно?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000240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Известно ли вам, </a:t>
            </a:r>
            <a:r>
              <a:rPr lang="ru-RU" sz="28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как в быту человек учитывает тепловые явления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500438"/>
            <a:ext cx="842968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различную теплопроводность тел?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различную способность тел поглощать энергию излучения?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особенности конвекции?</a:t>
            </a: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Вы легко сможете ответить на эти вопросы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после выполнения проекта!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Для ответа на перечисленные вопросы предлагаю поработать над проектами.</a:t>
            </a:r>
            <a:br>
              <a:rPr lang="ru-RU" sz="27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План работы над проектами:</a:t>
            </a:r>
            <a:r>
              <a:rPr lang="ru-RU" sz="4800" b="1" dirty="0" smtClean="0">
                <a:solidFill>
                  <a:srgbClr val="990033"/>
                </a:solidFill>
              </a:rPr>
              <a:t/>
            </a:r>
            <a:br>
              <a:rPr lang="ru-RU" sz="4800" b="1" dirty="0" smtClean="0">
                <a:solidFill>
                  <a:srgbClr val="990033"/>
                </a:solidFill>
              </a:rPr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8501122" cy="5143536"/>
          </a:xfrm>
        </p:spPr>
        <p:txBody>
          <a:bodyPr rtlCol="0">
            <a:normAutofit fontScale="62500" lnSpcReduction="20000"/>
          </a:bodyPr>
          <a:lstStyle/>
          <a:p>
            <a:pPr marL="514350" indent="-514350" algn="just">
              <a:buFontTx/>
              <a:buAutoNum type="arabicPeriod"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Поделиться на группы и определиться с темой проекта. </a:t>
            </a:r>
          </a:p>
          <a:p>
            <a:pPr marL="514350" indent="-514350" algn="just">
              <a:buFontTx/>
              <a:buAutoNum type="arabicPeriod"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Выдвинуть гипотезу решения проблемы, наметить сроки проведения исследований, поиска необходимой информации.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Используя материалы учебника, интернет-ресурсы и другую справочную литературу, изучить явление теплопередачи, ознакомиться с особенностями передачи тепла при теплопроводности, конвекции, излучении 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Провести практические работы по изучению теплопередачи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Проверить свои знания с помощью контролирующих материалов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Составить план и провести исследование в домашних условиях, сделать выводы.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Создать презентации для представления результатов исследования.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Наша группа работала над проектом «Теплопроводность в твоём доме»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45910" y="955343"/>
            <a:ext cx="7697338" cy="92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1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Тема</a:t>
            </a: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«Теплопроводность»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4717" y="1857364"/>
            <a:ext cx="866632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Актуальность:</a:t>
            </a: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наше время разрабатываются новые материалы. Знания о теплопроводности различных веществ позволяет не только широко использовать их, но и предотвращать их вредное воздействие в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быту,технике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 природе.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b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Определить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теплопроводности различных веществ, имеющихся в доме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Задачи:  1.Выбрать необходимую информацию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2.В ходе эксперимента установить теплопроводности различных веществ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Сделать выводы  в виде таблицы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Представление памятки о теплопроводности в быту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Для ответа на учебные вопросы мы</a:t>
            </a:r>
            <a:endParaRPr lang="ru-RU" sz="2800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142844" y="1000125"/>
            <a:ext cx="8643998" cy="19288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dirty="0" smtClean="0"/>
              <a:t>   - используя материалы учебника, интернет-ресурсы и другую справочную литературу, изучили явление теплопроводности, ознакомились с особенностями передачи тепла при теплопроводности</a:t>
            </a:r>
          </a:p>
          <a:p>
            <a:pPr eaLnBrk="1" hangingPunct="1"/>
            <a:endParaRPr lang="ru-RU" sz="2800" b="1" dirty="0" smtClean="0"/>
          </a:p>
          <a:p>
            <a:pPr eaLnBrk="1" hangingPunct="1">
              <a:buFont typeface="Wingdings 2" pitchFamily="18" charset="2"/>
              <a:buNone/>
            </a:pPr>
            <a:endParaRPr lang="ru-RU" sz="3100" dirty="0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928934"/>
            <a:ext cx="7500990" cy="345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500034" y="1071563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Franklin Gothic Book" pitchFamily="34" charset="0"/>
              </a:rPr>
              <a:t>- </a:t>
            </a:r>
            <a:endParaRPr lang="ru-RU" sz="2400" dirty="0" smtClean="0">
              <a:latin typeface="Franklin Gothic Book" pitchFamily="34" charset="0"/>
            </a:endParaRPr>
          </a:p>
          <a:p>
            <a:endParaRPr lang="ru-RU" sz="2400" dirty="0" smtClean="0">
              <a:latin typeface="Franklin Gothic Book" pitchFamily="34" charset="0"/>
            </a:endParaRPr>
          </a:p>
          <a:p>
            <a:endParaRPr lang="ru-RU" sz="2400" dirty="0" smtClean="0">
              <a:latin typeface="Franklin Gothic Book" pitchFamily="34" charset="0"/>
            </a:endParaRPr>
          </a:p>
          <a:p>
            <a:r>
              <a:rPr lang="ru-RU" sz="2400" dirty="0" smtClean="0">
                <a:latin typeface="Franklin Gothic Book" pitchFamily="34" charset="0"/>
              </a:rPr>
              <a:t>провели </a:t>
            </a:r>
            <a:r>
              <a:rPr lang="ru-RU" sz="2400" dirty="0">
                <a:latin typeface="Franklin Gothic Book" pitchFamily="34" charset="0"/>
              </a:rPr>
              <a:t>практическую работу по изучению теплопроводности различных материалов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Для ответа на учебные вопросы мы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Образовательный потенциал проектной деятельности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Создаёт у учащихся образ цельного знания;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Повышает мотивацию учащихся в получении дополнительных знаний;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важнейших методов научного познания  (выдвинуть и обосновать замысел, самостоятельно поставить и сформулировать задачу проекта, найти метод анализа ситуации);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Интерпретация результатов.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Воспитывает: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Значимые общечеловеческие ценности  (социальное партнёрство, толерантность, диалог);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Чувство ответственности, самодисциплины;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Способности к самоорганизации;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Желание делать свою работу качественно.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ответа на учебные вопросы мы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рямоугольник 6"/>
          <p:cNvSpPr>
            <a:spLocks noChangeArrowheads="1"/>
          </p:cNvSpPr>
          <p:nvPr/>
        </p:nvSpPr>
        <p:spPr bwMode="auto">
          <a:xfrm>
            <a:off x="285720" y="1214438"/>
            <a:ext cx="84296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Franklin Gothic Book" pitchFamily="34" charset="0"/>
              </a:rPr>
              <a:t>  - </a:t>
            </a:r>
            <a:r>
              <a:rPr lang="ru-RU" sz="2000" dirty="0">
                <a:latin typeface="Franklin Gothic Book" pitchFamily="34" charset="0"/>
              </a:rPr>
              <a:t>проверили свои знания с помощью контролирующих материалов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Верно ответили на учебные вопросы и проблемный вопрос.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 этого</a:t>
            </a:r>
            <a:r>
              <a:rPr lang="ru-RU" sz="2400" b="1" dirty="0" smtClean="0"/>
              <a:t>…</a:t>
            </a:r>
            <a:endParaRPr lang="ru-RU" sz="2400" b="1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304800" y="2046288"/>
            <a:ext cx="8686800" cy="4097337"/>
          </a:xfrm>
        </p:spPr>
        <p:txBody>
          <a:bodyPr/>
          <a:lstStyle/>
          <a:p>
            <a:pPr eaLnBrk="1" hangingPunct="1"/>
            <a:r>
              <a:rPr lang="ru-RU" dirty="0" smtClean="0"/>
              <a:t>мы провели исследование «Теплопроводность в твоём доме»</a:t>
            </a:r>
          </a:p>
          <a:p>
            <a:pPr eaLnBrk="1" hangingPunct="1"/>
            <a:r>
              <a:rPr lang="ru-RU" dirty="0" smtClean="0"/>
              <a:t>обобщили результаты исследования в отчётной презентации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7167"/>
            <a:ext cx="7572428" cy="928694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31913"/>
            <a:ext cx="8686800" cy="4525962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-знаем, что такое теплопроводность, каковы особенности этого явления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- знаем, как человек учитывает на практике явление теплопроводности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- можем применять полученные знания и умения для решения практических задач в повседневной жизни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- уверены, что </a:t>
            </a:r>
            <a:r>
              <a:rPr lang="ru-RU" b="1" dirty="0" smtClean="0">
                <a:solidFill>
                  <a:srgbClr val="C00000"/>
                </a:solidFill>
              </a:rPr>
              <a:t>учёт тепловых явлений помогает сделать наш дом более комфортным!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643050"/>
            <a:ext cx="7696224" cy="271464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2"/>
                </a:solidFill>
              </a:rPr>
              <a:t>Результаты  наших </a:t>
            </a:r>
            <a:br>
              <a:rPr lang="ru-RU" sz="4800" b="1" dirty="0" smtClean="0">
                <a:solidFill>
                  <a:schemeClr val="accent2"/>
                </a:solidFill>
              </a:rPr>
            </a:br>
            <a:r>
              <a:rPr lang="ru-RU" sz="4800" b="1" dirty="0" smtClean="0">
                <a:solidFill>
                  <a:schemeClr val="accent2"/>
                </a:solidFill>
              </a:rPr>
              <a:t>				     исследований:</a:t>
            </a:r>
            <a:endParaRPr lang="ru-RU" sz="4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1414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Тепло от плитки к кастрюле передаётся за счёт теплопроводности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4" descr="C:\Users\User\Desktop\8а\27092011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285875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1414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Практически в каждом современном доме на полу есть ковёр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2" descr="C:\Users\User\Desktop\8а\DSC033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1785939"/>
            <a:ext cx="7286676" cy="4643458"/>
          </a:xfrm>
          <a:noFill/>
        </p:spPr>
      </p:pic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285750" y="1143000"/>
            <a:ext cx="83581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Чем больше ворс ковра, тем теплее пол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Практически у каждой современной хозяйки на кухне есть ухватки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2" descr="C:\Users\User\Desktop\8а\DSC032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2875317"/>
            <a:ext cx="3071842" cy="3839807"/>
          </a:xfrm>
        </p:spPr>
      </p:pic>
      <p:pic>
        <p:nvPicPr>
          <p:cNvPr id="27652" name="Picture 3" descr="C:\Users\User\Desktop\8а\DSC033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25" y="2714625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71438" y="1071563"/>
            <a:ext cx="89296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Тканевые ухватки обладают  лучшей теплопроводностью, чем шерстяные или с прослойкой ваты, потому что между ворсинками шерсти или ваты находится воздух. За счёт большого расстояния между молекулами  воздух обладает плохой теплопроводностью, и человек не обожжётся</a:t>
            </a:r>
            <a:r>
              <a:rPr lang="ru-RU" sz="2100" dirty="0">
                <a:latin typeface="Franklin Gothic Book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Лучше использовать Фарфоровую посуду, а не металлическую, которая обладает хорошей теплопроводностью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2" descr="C:\Users\User\Desktop\8а\DSC033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794" y="2055759"/>
            <a:ext cx="5737244" cy="4302179"/>
          </a:xfr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Для уменьшения теплопроводности термоса между двойными стенками колбы создают вакуум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2" descr="C:\Users\User\Desktop\8а\Исакова 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77283" y="2071678"/>
            <a:ext cx="3523530" cy="4699010"/>
          </a:xfr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Лучше использовать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толкушку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деревянной ручкой и деревянные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2" descr="C:\Users\User\Desktop\8а\DSC032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413" y="1285875"/>
            <a:ext cx="4071937" cy="5429250"/>
          </a:xfrm>
        </p:spPr>
      </p:pic>
      <p:pic>
        <p:nvPicPr>
          <p:cNvPr id="24580" name="Picture 2" descr="C:\Users\User\Desktop\8а\DSC032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4188" y="2643188"/>
            <a:ext cx="47069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4572000" y="1071563"/>
            <a:ext cx="42148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Franklin Gothic Book" pitchFamily="34" charset="0"/>
              </a:rPr>
              <a:t>ПОДСТАВКИ ПОД ГОРЯЧЕЕ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Развивает: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исследовательские и творческие способности личности;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пособность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самоопределению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самополаганию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умения самостоятельно конструировать свои знания;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коммуникативные умения и навыки;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способность ориентироваться в информационном пространстве;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умение работать с различными типами текстов;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умение планировать свою работу и время;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навыки анализа и рефлексии, умение представить результаты своей работы.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Шампуры с деревянной ручкой, в отличие от металлических, не обжигают руки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2" descr="C:\Users\User\Desktop\8а\DSC033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30363" y="1831975"/>
            <a:ext cx="6035675" cy="4525963"/>
          </a:xfr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Секреты наших бабушек: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2" descr="D:\Documents\Папка обмена Bluetooth\DSC033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25" y="2143125"/>
            <a:ext cx="6061075" cy="4545013"/>
          </a:xfrm>
          <a:noFill/>
        </p:spPr>
      </p:pic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285750" y="1071563"/>
            <a:ext cx="85010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Чтобы не обжигаться о металлическую крышку, вставьте в неё обычную пробку!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61908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каждом современном доме есть утюг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00035" y="1214422"/>
            <a:ext cx="842965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Тепло от утюга к разглаживаемой вещи передаётся в основном за счёт теплопроводности, поэтому подошву утюга изготавливают из материала, обладающего хорошей теплопроводностью, например из металла, а остальную часть корпуса и ручку изготавливают из материала, обладающего плохой теплопроводностью, например из пластмассы. Это позволяет человеку не обжечься при работе с утюгом.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142984"/>
            <a:ext cx="74295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При выборе кухонной посуды не стоит забывать, что посуда должна быть не только износостойкой, но и эффективной в процессе приготовления.  </a:t>
            </a:r>
          </a:p>
          <a:p>
            <a:r>
              <a:rPr lang="ru-RU" dirty="0" smtClean="0"/>
              <a:t>Ручки у кастрюль и сковород должны быть из плохо проводящего материала.  </a:t>
            </a:r>
          </a:p>
          <a:p>
            <a:r>
              <a:rPr lang="ru-RU" dirty="0" smtClean="0"/>
              <a:t>Не наливайте кипяток в стеклянную посуду резко, лучше положить металлическую ложку. </a:t>
            </a:r>
          </a:p>
          <a:p>
            <a:r>
              <a:rPr lang="ru-RU" dirty="0" smtClean="0"/>
              <a:t> Всегда используйте рекомендованные источники тепла.  </a:t>
            </a:r>
          </a:p>
          <a:p>
            <a:r>
              <a:rPr lang="ru-RU" dirty="0" smtClean="0"/>
              <a:t>Не используйте сильный огонь при приготовлении пищи без воды и не оставляйте пустую посуду на огне. </a:t>
            </a:r>
          </a:p>
          <a:p>
            <a:r>
              <a:rPr lang="ru-RU" dirty="0" smtClean="0"/>
              <a:t> При длительном интенсивном нагревании ручки посуды и крышек могут нагреться. </a:t>
            </a:r>
          </a:p>
          <a:p>
            <a:r>
              <a:rPr lang="ru-RU" dirty="0" smtClean="0"/>
              <a:t>Пользуйтесь прихватками и кухонными рукавицами</a:t>
            </a:r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357166"/>
            <a:ext cx="164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Рекомендации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Метод учебного проекта характеризуется как: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личностно-ориентированный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взаимодействию в группе и групповой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построенный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принципах проблемного обучения;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развивающий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умения самовыражения,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самопроявления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самопрезентации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рефлексии;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формирующий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навыки самостоятельности в мыслительной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практической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волевой сферах;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воспитывающий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целеустремленность, толерантность, индивидуализм и коллективизм, ответственность, инициативность и творческое отношение к делу;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00043"/>
            <a:ext cx="8715436" cy="185738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 педагога: </a:t>
            </a:r>
            <a:r>
              <a:rPr lang="ru-RU" sz="31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развития проектной деятельности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000240"/>
            <a:ext cx="8358246" cy="363856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4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организовывать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образовательное пространство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добывать и практически использовать знания, извлекать информацию, анализировать, интерпретировать и адекватно использовать ее для решения проблем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помочь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определить предметность деятельности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помочь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овладеть технологией индивидуальной и групповой проектной деятельности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рефлексии деятельности учащихся.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проектной деятельности: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Обучение планированию (учащийся должен уметь четко определить цель, описать основные шаги по достижению поставленной цели, концентрироваться на достижении цели,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протяжении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всей работы);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навыков сбора и обработки информации, материалов (учащийся должен уметь выбрать подходящую информацию и правильно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еёиспользовать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Умение анализировать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критическое мышление);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Умение составлять письменный отчет (учащийся должен уметь составлять план работы, презентовать четко информацию, оформлять сноски, иметь понятие о библиографии);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Формировать позитивное отношение к работе (учащийся должен проявлять инициативу, энтузиазм, стараться выполнить работу в срок в соответствии с установленным планом и графиком работы).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42875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Классификация проектов по количеству участников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1500198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Индивидуальные</a:t>
            </a:r>
          </a:p>
          <a:p>
            <a:endParaRPr lang="ru-RU" sz="11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Коллективные</a:t>
            </a:r>
          </a:p>
          <a:p>
            <a:endParaRPr lang="ru-RU" sz="11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Групповые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sp>
        <p:nvSpPr>
          <p:cNvPr id="5126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57188" y="357188"/>
            <a:ext cx="8429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Типы проектов по продолжительности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2" descr="Метод проектов в образовательном процесс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571625"/>
            <a:ext cx="712787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Метод проектов в образовательном процесс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71625"/>
            <a:ext cx="712787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</TotalTime>
  <Words>1738</Words>
  <Application>Microsoft Office PowerPoint</Application>
  <PresentationFormat>Экран (4:3)</PresentationFormat>
  <Paragraphs>288</Paragraphs>
  <Slides>43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Проектная деятельность на уроках физики</vt:lpstr>
      <vt:lpstr>Метод учебного проекта </vt:lpstr>
      <vt:lpstr>Образовательный потенциал проектной деятельности:</vt:lpstr>
      <vt:lpstr>Развивает:</vt:lpstr>
      <vt:lpstr>Метод учебного проекта характеризуется как: </vt:lpstr>
      <vt:lpstr>Цель педагога: создание условий для развития проектной деятельности. </vt:lpstr>
      <vt:lpstr>Задачи проектной деятельности: </vt:lpstr>
      <vt:lpstr>Классификация проектов по количеству участников</vt:lpstr>
      <vt:lpstr>  </vt:lpstr>
      <vt:lpstr>Классификация проектов по доминирующей деятельности учащихся </vt:lpstr>
      <vt:lpstr>Исследовательский проект</vt:lpstr>
      <vt:lpstr>Этапы организации проектной работы учащихся </vt:lpstr>
      <vt:lpstr>Действия учителя и учащихся на разных стадиях работы над проектом</vt:lpstr>
      <vt:lpstr>Действия учителя и учащихся на разных стадиях работы над проектом</vt:lpstr>
      <vt:lpstr>Действия учителя и учащихся на разных стадиях работы над проектом</vt:lpstr>
      <vt:lpstr>Действия учителя и учащихся на разных стадиях работы над проектом</vt:lpstr>
      <vt:lpstr>Содержание паспорта проектной работы</vt:lpstr>
      <vt:lpstr>Проектная папка (портфолио проекта)  Задача папки на защите – показать ход проектной группы</vt:lpstr>
      <vt:lpstr>Состав проектной папки</vt:lpstr>
      <vt:lpstr>Слайд 20</vt:lpstr>
      <vt:lpstr>Слайд 21</vt:lpstr>
      <vt:lpstr> </vt:lpstr>
      <vt:lpstr>Как объяснить очевидное?</vt:lpstr>
      <vt:lpstr> Вы задумывались над вопросом: </vt:lpstr>
      <vt:lpstr>Для ответа на перечисленные вопросы предлагаю поработать над проектами. План работы над проектами: </vt:lpstr>
      <vt:lpstr>Наша группа работала над проектом «Теплопроводность в твоём доме»</vt:lpstr>
      <vt:lpstr>Слайд 27</vt:lpstr>
      <vt:lpstr>Для ответа на учебные вопросы мы</vt:lpstr>
      <vt:lpstr>  Для ответа на учебные вопросы мы</vt:lpstr>
      <vt:lpstr>Для ответа на учебные вопросы мы</vt:lpstr>
      <vt:lpstr>Верно ответили на учебные вопросы и проблемный вопрос. После этого…</vt:lpstr>
      <vt:lpstr>Слайд 32</vt:lpstr>
      <vt:lpstr>Результаты  наших           исследований:</vt:lpstr>
      <vt:lpstr>Тепло от плитки к кастрюле передаётся за счёт теплопроводности</vt:lpstr>
      <vt:lpstr>Практически в каждом современном доме на полу есть ковёр</vt:lpstr>
      <vt:lpstr>Практически у каждой современной хозяйки на кухне есть ухватки</vt:lpstr>
      <vt:lpstr>Лучше использовать Фарфоровую посуду, а не металлическую, которая обладает хорошей теплопроводностью</vt:lpstr>
      <vt:lpstr>Для уменьшения теплопроводности термоса между двойными стенками колбы создают вакуум</vt:lpstr>
      <vt:lpstr>Лучше использовать толкушку с деревянной ручкой и деревянные</vt:lpstr>
      <vt:lpstr>Шампуры с деревянной ручкой, в отличие от металлических, не обжигают руки</vt:lpstr>
      <vt:lpstr>Секреты наших бабушек:</vt:lpstr>
      <vt:lpstr>  В каждом современном доме есть утюг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 совушки- мудрой головушки</dc:title>
  <dc:creator>Elena</dc:creator>
  <cp:lastModifiedBy>User</cp:lastModifiedBy>
  <cp:revision>94</cp:revision>
  <dcterms:created xsi:type="dcterms:W3CDTF">2015-11-09T14:41:07Z</dcterms:created>
  <dcterms:modified xsi:type="dcterms:W3CDTF">2024-05-29T12:03:10Z</dcterms:modified>
</cp:coreProperties>
</file>