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6" r:id="rId6"/>
    <p:sldId id="276" r:id="rId7"/>
    <p:sldId id="277" r:id="rId8"/>
    <p:sldId id="263" r:id="rId9"/>
    <p:sldId id="269" r:id="rId10"/>
    <p:sldId id="270" r:id="rId11"/>
    <p:sldId id="273" r:id="rId12"/>
    <p:sldId id="271" r:id="rId13"/>
    <p:sldId id="272" r:id="rId14"/>
    <p:sldId id="275" r:id="rId15"/>
    <p:sldId id="268" r:id="rId16"/>
    <p:sldId id="274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44" autoAdjust="0"/>
  </p:normalViewPr>
  <p:slideViewPr>
    <p:cSldViewPr>
      <p:cViewPr varScale="1">
        <p:scale>
          <a:sx n="57" d="100"/>
          <a:sy n="57" d="100"/>
        </p:scale>
        <p:origin x="11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18DBE-954D-4724-838E-45DBAE0A5C21}" type="datetimeFigureOut">
              <a:rPr lang="ru-RU" smtClean="0"/>
              <a:pPr/>
              <a:t>29.05.2025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D0FD5-4787-478E-8ECB-1F55FB842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C12DF82-D9F6-4304-8F54-8B647975AB65}" type="slidenum">
              <a:rPr lang="ru-RU" altLang="ru-RU">
                <a:latin typeface="Calibri" panose="020F0502020204030204" pitchFamily="34" charset="0"/>
              </a:rPr>
              <a:pPr eaLnBrk="1" hangingPunct="1"/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9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15000" cy="3611562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Самопрезентация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учителя технологии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МБОУ </a:t>
            </a:r>
            <a:r>
              <a:rPr lang="ru-RU" sz="3600" b="1" dirty="0" smtClean="0">
                <a:solidFill>
                  <a:srgbClr val="002060"/>
                </a:solidFill>
              </a:rPr>
              <a:t>«СОШ </a:t>
            </a:r>
            <a:r>
              <a:rPr lang="ru-RU" sz="3600" b="1" dirty="0" smtClean="0">
                <a:solidFill>
                  <a:srgbClr val="002060"/>
                </a:solidFill>
              </a:rPr>
              <a:t>№8»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г. Бийск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5300" b="1" dirty="0" err="1" smtClean="0">
                <a:solidFill>
                  <a:srgbClr val="FF0000"/>
                </a:solidFill>
              </a:rPr>
              <a:t>Сушицкой</a:t>
            </a:r>
            <a:r>
              <a:rPr lang="ru-RU" sz="5300" b="1" dirty="0" smtClean="0">
                <a:solidFill>
                  <a:srgbClr val="FF0000"/>
                </a:solidFill>
              </a:rPr>
              <a:t/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Светланы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Николаевны</a:t>
            </a:r>
            <a:endParaRPr lang="ru-RU" sz="53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Курсы повышения квалификации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s://cdn-main.infourok.ru/is00/0001/00147ccc-9b1567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9" y="2132901"/>
            <a:ext cx="4711889" cy="395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cdn-main.infourok.ru/is00/0001/00147cec-c1ce23e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18012" y="2024857"/>
            <a:ext cx="4495802" cy="395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1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Благодарственные письма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57307"/>
            <a:ext cx="4038600" cy="3483769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1545990"/>
            <a:ext cx="4040188" cy="2984091"/>
          </a:xfrm>
        </p:spPr>
      </p:pic>
    </p:spTree>
    <p:extLst>
      <p:ext uri="{BB962C8B-B14F-4D97-AF65-F5344CB8AC3E}">
        <p14:creationId xmlns:p14="http://schemas.microsoft.com/office/powerpoint/2010/main" val="46882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Билет в будущее</a:t>
            </a:r>
            <a:br>
              <a:rPr lang="ru-RU" sz="1800" dirty="0" smtClean="0"/>
            </a:br>
            <a:r>
              <a:rPr lang="ru-RU" sz="1800" dirty="0" smtClean="0"/>
              <a:t>С 2021 года педагог –навигатор Всероссийского </a:t>
            </a:r>
            <a:r>
              <a:rPr lang="ru-RU" sz="1800" dirty="0" err="1" smtClean="0"/>
              <a:t>прфориентационного</a:t>
            </a:r>
            <a:r>
              <a:rPr lang="ru-RU" sz="1800" dirty="0" smtClean="0"/>
              <a:t> проекта «Билет в будущее»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0959" y="4340250"/>
            <a:ext cx="2419934" cy="136180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486399" y="1219200"/>
            <a:ext cx="3348038" cy="227349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3501" y="1286620"/>
            <a:ext cx="4647584" cy="26154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04732" y="4296518"/>
            <a:ext cx="2986979" cy="17204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13746" y="4778601"/>
            <a:ext cx="3367170" cy="1894033"/>
          </a:xfrm>
          <a:prstGeom prst="rect">
            <a:avLst/>
          </a:prstGeom>
        </p:spPr>
      </p:pic>
      <p:pic>
        <p:nvPicPr>
          <p:cNvPr id="4098" name="Picture 2" descr="https://cdn-main.infourok.ru/is00/0001/00147bdb-0c0a450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812" y="3090638"/>
            <a:ext cx="2892426" cy="20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19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8" y="37866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Профвыбор</a:t>
            </a:r>
            <a:r>
              <a:rPr lang="ru-RU" sz="2800" dirty="0" smtClean="0"/>
              <a:t> 24</a:t>
            </a:r>
            <a:br>
              <a:rPr lang="ru-RU" sz="2800" dirty="0" smtClean="0"/>
            </a:br>
            <a:r>
              <a:rPr lang="ru-RU" sz="2800" dirty="0" smtClean="0"/>
              <a:t>Всероссийская </a:t>
            </a:r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игра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90775" y="363538"/>
            <a:ext cx="4591050" cy="69342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6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Классное руководство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11 «А» класс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2400" y="2174875"/>
            <a:ext cx="4344988" cy="297316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7 «А» класс</a:t>
            </a:r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50318" y="5148037"/>
            <a:ext cx="3774281" cy="1676400"/>
          </a:xfr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174875"/>
            <a:ext cx="3813175" cy="297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8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2060"/>
                </a:solidFill>
              </a:rPr>
              <a:t/>
            </a:r>
            <a:br>
              <a:rPr lang="ru-RU" b="1" u="sng" dirty="0" smtClean="0">
                <a:solidFill>
                  <a:srgbClr val="002060"/>
                </a:solidFill>
              </a:rPr>
            </a:br>
            <a:r>
              <a:rPr lang="ru-RU" b="1" u="sng" dirty="0" smtClean="0">
                <a:solidFill>
                  <a:srgbClr val="002060"/>
                </a:solidFill>
              </a:rPr>
              <a:t/>
            </a:r>
            <a:br>
              <a:rPr lang="ru-RU" b="1" u="sng" dirty="0" smtClean="0">
                <a:solidFill>
                  <a:srgbClr val="002060"/>
                </a:solidFill>
              </a:rPr>
            </a:br>
            <a:r>
              <a:rPr lang="ru-RU" sz="4000" b="1" u="sng" dirty="0" smtClean="0">
                <a:solidFill>
                  <a:srgbClr val="002060"/>
                </a:solidFill>
              </a:rPr>
              <a:t>Моя формула успеха</a:t>
            </a:r>
            <a:r>
              <a:rPr lang="ru-RU" sz="4000" b="1" dirty="0" smtClean="0">
                <a:solidFill>
                  <a:srgbClr val="002060"/>
                </a:solidFill>
              </a:rPr>
              <a:t>: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</a:rPr>
              <a:t>Ищу и нахожу. Думаю и узнаю. Пробую и делаю</a:t>
            </a:r>
            <a:r>
              <a:rPr lang="ru-RU" b="1" i="1" dirty="0" smtClean="0">
                <a:solidFill>
                  <a:srgbClr val="00206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105400" y="4648200"/>
            <a:ext cx="403860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85800" y="2675929"/>
            <a:ext cx="7162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Учитель по природе своей профессии Созидатель, Творец   с большой буквы,  ибо  творит он Человека. Какими людьми станут мои ученики, что после себя оставят – это и будет ответом на вопрос: какой я учитель. Поэтому в основе моей педагогической философии находится понятие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«творчество». </a:t>
            </a: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84975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Кукла-</a:t>
            </a: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мотанка</a:t>
            </a:r>
            <a:endParaRPr lang="ru-RU" sz="4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 — всегда была самой популярной игрушкой для детей. Издавна в народной среде кукол делали из самых разных материалов, одним из наиболее распространённых был текстиль. Тряпичных кукол для детей делали мамы или старшие сёстры. Тряпичными куклами могли играть как мальчики, так и девочки. Особенностью русской тряпичной куклы-</a:t>
            </a:r>
            <a:r>
              <a:rPr lang="ru-RU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мотанки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то, что её не надо сшивать. Один кусочек ткани приматывается к другому — получается кукла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 не появляется из ниоткуда — ее делает человек, вкладывая свою энергию, мысли и чувства. Она как мостик между детством и взрослой жизнью, между прошлым и настоящим, между миром видимым и невидимым, духовным.</a:t>
            </a:r>
          </a:p>
          <a:p>
            <a:pPr fontAlgn="base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совершить увлекательное путешествие в мир древних традиций!</a:t>
            </a:r>
          </a:p>
          <a:p>
            <a:endParaRPr lang="ru-RU" sz="7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56918" y="2224089"/>
            <a:ext cx="4525963" cy="3276600"/>
          </a:xfrm>
        </p:spPr>
      </p:pic>
    </p:spTree>
    <p:extLst>
      <p:ext uri="{BB962C8B-B14F-4D97-AF65-F5344CB8AC3E}">
        <p14:creationId xmlns:p14="http://schemas.microsoft.com/office/powerpoint/2010/main" val="38982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52600" y="1371600"/>
            <a:ext cx="553625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52400"/>
            <a:ext cx="5486400" cy="1219200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chemeClr val="tx2"/>
                </a:solidFill>
              </a:rPr>
              <a:t>О себе</a:t>
            </a:r>
            <a:r>
              <a:rPr lang="ru-RU" sz="3200" b="1" i="1" u="sng" dirty="0" smtClean="0">
                <a:solidFill>
                  <a:srgbClr val="FF0000"/>
                </a:solidFill>
              </a:rPr>
              <a:t/>
            </a:r>
            <a:br>
              <a:rPr lang="ru-RU" sz="3200" b="1" i="1" u="sng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9000" y="1066800"/>
            <a:ext cx="5715000" cy="5105400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</a:rPr>
              <a:t>Окончила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Бийский</a:t>
            </a:r>
            <a:r>
              <a:rPr lang="ru-RU" sz="2000" b="1" dirty="0" smtClean="0">
                <a:solidFill>
                  <a:srgbClr val="002060"/>
                </a:solidFill>
              </a:rPr>
              <a:t> государственный педагогический институт в 1998 г.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Педагогический стаж работы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-</a:t>
            </a:r>
            <a:r>
              <a:rPr lang="en-US" sz="2000" b="1" dirty="0" smtClean="0">
                <a:solidFill>
                  <a:srgbClr val="002060"/>
                </a:solidFill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</a:rPr>
              <a:t>6 лет</a:t>
            </a:r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Специальность:</a:t>
            </a:r>
            <a:r>
              <a:rPr lang="ru-RU" sz="2000" b="1" dirty="0" smtClean="0">
                <a:solidFill>
                  <a:srgbClr val="002060"/>
                </a:solidFill>
              </a:rPr>
              <a:t> Труд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Квалификация: учитель обслуживающего труда и черчения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</a:rPr>
              <a:t>Категория- первая (</a:t>
            </a:r>
            <a:r>
              <a:rPr lang="en-US" sz="2000" b="1" dirty="0" smtClean="0">
                <a:solidFill>
                  <a:srgbClr val="002060"/>
                </a:solidFill>
              </a:rPr>
              <a:t>17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r>
              <a:rPr lang="en-US" sz="2000" b="1" dirty="0" smtClean="0">
                <a:solidFill>
                  <a:srgbClr val="002060"/>
                </a:solidFill>
              </a:rPr>
              <a:t>03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r>
              <a:rPr lang="en-US" sz="2000" b="1" dirty="0" smtClean="0">
                <a:solidFill>
                  <a:srgbClr val="002060"/>
                </a:solidFill>
              </a:rPr>
              <a:t>2021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Повышение квалификации   </a:t>
            </a:r>
            <a:r>
              <a:rPr lang="ru-RU" sz="2000" b="1" dirty="0" smtClean="0">
                <a:solidFill>
                  <a:srgbClr val="002060"/>
                </a:solidFill>
              </a:rPr>
              <a:t>« Обучение учебному предмету « Труд(технология)» в условиях внесения изменений в ФОП ООО» 22.10.2024 г .Министерство просвещения РФ « Государственный университет просвещения»  </a:t>
            </a:r>
            <a:r>
              <a:rPr lang="ru-RU" sz="2000" b="1" dirty="0" err="1" smtClean="0">
                <a:solidFill>
                  <a:srgbClr val="002060"/>
                </a:solidFill>
              </a:rPr>
              <a:t>г.Москва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-26377" y="2743200"/>
            <a:ext cx="3581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1400" b="1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НАГРАЖДЕНА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sz="1400" b="1" u="sng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Почётной грамотой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МКУ « Управления образования Администрации города Бийска»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приказ от 21.09.2023 года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sz="16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26" y="190500"/>
            <a:ext cx="2905309" cy="2362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6934200" cy="373380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Годы работы в образовании- это годы поисков, раздумий, открытий. Иногда бывает очень трудно, но ни разу я не пожалела, что выбрала этот путь, став учителем.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505200"/>
            <a:ext cx="5029200" cy="31239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304800"/>
            <a:ext cx="6172200" cy="141763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Моё профессиональное кредо</a:t>
            </a:r>
            <a:r>
              <a:rPr lang="ru-RU" sz="3600" b="1" i="1" u="sng" dirty="0" smtClean="0">
                <a:solidFill>
                  <a:srgbClr val="FF0000"/>
                </a:solidFill>
              </a:rPr>
              <a:t/>
            </a:r>
            <a:br>
              <a:rPr lang="ru-RU" sz="3600" b="1" i="1" u="sng" dirty="0" smtClean="0">
                <a:solidFill>
                  <a:srgbClr val="FF0000"/>
                </a:solidFill>
              </a:rPr>
            </a:br>
            <a:r>
              <a:rPr lang="ru-RU" sz="3600" b="1" u="sng" dirty="0" smtClean="0">
                <a:solidFill>
                  <a:schemeClr val="tx2"/>
                </a:solidFill>
              </a:rPr>
              <a:t> </a:t>
            </a:r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талантлив .</a:t>
            </a:r>
            <a:endParaRPr lang="ru-RU" sz="20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57200" y="2058888"/>
            <a:ext cx="8229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 труднее, ответственнее и почётнее  этой миссии - обучать и воспитывать детей, одним словом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образовывать.  И это делать с душой, радостью и  взаимопониманием.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0400" y="3200400"/>
            <a:ext cx="59436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tx2"/>
                </a:solidFill>
              </a:rPr>
              <a:t>За годы работы в школе выработала свой взгляд на профессию учитель :</a:t>
            </a:r>
            <a:endParaRPr lang="ru-RU" sz="2000" u="sng" dirty="0" smtClean="0">
              <a:solidFill>
                <a:schemeClr val="tx2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</a:rPr>
              <a:t>Уметь вовремя заметить успех ученика, помочь ему раскрыться.</a:t>
            </a:r>
            <a:endParaRPr lang="ru-RU" dirty="0" smtClean="0">
              <a:solidFill>
                <a:schemeClr val="tx2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</a:rPr>
              <a:t>Отдавать ученику не только определенную сумму знаний, но и частичку своей души.</a:t>
            </a:r>
            <a:endParaRPr lang="ru-RU" dirty="0" smtClean="0">
              <a:solidFill>
                <a:schemeClr val="tx2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/>
                </a:solidFill>
              </a:rPr>
              <a:t>Стать для своих учеников таким же дорогим и родным человеком, как мама, то есть отдать им свое сердце.</a:t>
            </a:r>
          </a:p>
          <a:p>
            <a:pPr lvl="0">
              <a:buFont typeface="Wingdings" pitchFamily="2" charset="2"/>
              <a:buChar char="ü"/>
            </a:pPr>
            <a:endParaRPr lang="ru-RU" b="1" dirty="0" smtClean="0">
              <a:solidFill>
                <a:schemeClr val="tx2"/>
              </a:solidFill>
            </a:endParaRPr>
          </a:p>
        </p:txBody>
      </p:sp>
      <p:sp>
        <p:nvSpPr>
          <p:cNvPr id="3" name="AutoShape 2" descr="https://cdn-main.infourok.ru/is00/0001/00147bd3-015f22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cdn-main.infourok.ru/is00/0001/00147bd3-015f220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3411001"/>
            <a:ext cx="3044825" cy="3142199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ru-RU" altLang="ru-RU" sz="4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своей работе активно использую четыре основные технологии:</a:t>
            </a:r>
            <a:endParaRPr lang="ru-RU" alt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        </a:t>
            </a:r>
            <a:r>
              <a:rPr lang="ru-RU" alt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технология проблемного обучения </a:t>
            </a:r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(</a:t>
            </a:r>
            <a:r>
              <a:rPr lang="ru-RU" altLang="ru-RU" dirty="0">
                <a:latin typeface="Monotype Corsiva" panose="03010101010201010101" pitchFamily="66" charset="0"/>
              </a:rPr>
              <a:t>организованный учителем способ активного взаимодействия ученика с проблемой, представленный содержанием обучения, в ходе которого он приобщается к противоречиям знания и способам их разрешения, учится мыслить, творчески усваивать знания</a:t>
            </a:r>
            <a:r>
              <a:rPr lang="ru-RU" altLang="ru-RU" dirty="0"/>
              <a:t>. </a:t>
            </a:r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);</a:t>
            </a:r>
            <a:endParaRPr lang="ru-RU" altLang="ru-RU" dirty="0">
              <a:latin typeface="Monotype Corsiva" panose="03010101010201010101" pitchFamily="66" charset="0"/>
            </a:endParaRPr>
          </a:p>
          <a:p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        </a:t>
            </a:r>
            <a:r>
              <a:rPr lang="ru-RU" alt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технология проектной деятельности </a:t>
            </a:r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(развивает творческий потенциал, коммуникабельность, умение сотрудничать);</a:t>
            </a:r>
            <a:endParaRPr lang="ru-RU" altLang="ru-RU" dirty="0">
              <a:latin typeface="Monotype Corsiva" panose="03010101010201010101" pitchFamily="66" charset="0"/>
            </a:endParaRPr>
          </a:p>
          <a:p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        </a:t>
            </a:r>
            <a:r>
              <a:rPr lang="ru-RU" alt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игровые технологии </a:t>
            </a:r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(дает возможность преодолеть игровые трудности, сопоставимые с возникающими в жизни, познать самого себя);</a:t>
            </a:r>
            <a:endParaRPr lang="ru-RU" altLang="ru-RU" dirty="0">
              <a:latin typeface="Monotype Corsiva" panose="03010101010201010101" pitchFamily="66" charset="0"/>
            </a:endParaRPr>
          </a:p>
          <a:p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        </a:t>
            </a:r>
            <a:r>
              <a:rPr lang="ru-RU" alt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информационно-коммуникативные </a:t>
            </a:r>
            <a:r>
              <a:rPr lang="ru-RU" altLang="ru-RU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технологии (позволяет сделать любой урок привлекательным и по-настоящему современным).</a:t>
            </a:r>
            <a:endParaRPr lang="ru-RU" altLang="ru-RU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05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6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25" y="357188"/>
            <a:ext cx="2328863" cy="3571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9259834"/>
              </p:ext>
            </p:extLst>
          </p:nvPr>
        </p:nvGraphicFramePr>
        <p:xfrm>
          <a:off x="357188" y="1828800"/>
          <a:ext cx="3986213" cy="1905000"/>
        </p:xfrm>
        <a:graphic>
          <a:graphicData uri="http://schemas.openxmlformats.org/drawingml/2006/table">
            <a:tbl>
              <a:tblPr/>
              <a:tblGrid>
                <a:gridCol w="1158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3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52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2022-2023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2023-2024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2024-2025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Технология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26431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600"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>
                <a:cs typeface="Times New Roman" panose="02020603050405020304" pitchFamily="18" charset="0"/>
              </a:rPr>
              <a:t>Успеваемость</a:t>
            </a:r>
          </a:p>
          <a:p>
            <a:endParaRPr lang="ru-RU" altLang="ru-RU" sz="2400"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088746"/>
              </p:ext>
            </p:extLst>
          </p:nvPr>
        </p:nvGraphicFramePr>
        <p:xfrm>
          <a:off x="5143500" y="1828800"/>
          <a:ext cx="2757488" cy="1828800"/>
        </p:xfrm>
        <a:graphic>
          <a:graphicData uri="http://schemas.openxmlformats.org/drawingml/2006/table">
            <a:tbl>
              <a:tblPr/>
              <a:tblGrid>
                <a:gridCol w="909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9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2022-2023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2023-2024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2024-2025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97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81,5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</a:rPr>
                        <a:t>83,1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7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Учитель продолжается в своих учениках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7526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 меня радуют достижения моих учеников и их участие в олимпиадах, конкурсах.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конкурс декоративно-прикладного творчества «Рождественская звезда» ( с 2014 года)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фестиваль ремесел и услуг» Ремесленная слобода» ( с 2024 года)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Выставка-конкурс « Мастерство и вдохновение»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конкурсы декоративно-прикладного творчества от Академии Развития творчества «Арт-талант»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детского художественного конкурса «Люблю тебя, мама!»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конкурс декоративно-прикладного творчества « 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Сибириада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Фестиваль-конкурс детского творчества « Помнить о прошлом, думать о будущем» ( к 80-летию Победы)</a:t>
            </a:r>
          </a:p>
          <a:p>
            <a:endParaRPr lang="ru-RU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cdn-main.infourok.ru/is07/108a/0000fae9-77df42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6175" y="-13030200"/>
            <a:ext cx="9375775" cy="1257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80" y="307181"/>
            <a:ext cx="2733675" cy="33147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66" y="114300"/>
            <a:ext cx="3288506" cy="1752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9" y="1862418"/>
            <a:ext cx="3505200" cy="22812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64293"/>
            <a:ext cx="2971800" cy="27336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16" y="3621881"/>
            <a:ext cx="3667125" cy="27336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157103"/>
            <a:ext cx="3829050" cy="247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4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497</Words>
  <Application>Microsoft Office PowerPoint</Application>
  <PresentationFormat>Экран (4:3)</PresentationFormat>
  <Paragraphs>68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Constantia</vt:lpstr>
      <vt:lpstr>Monotype Corsiva</vt:lpstr>
      <vt:lpstr>Times New Roman</vt:lpstr>
      <vt:lpstr>Wingdings</vt:lpstr>
      <vt:lpstr>Office Theme</vt:lpstr>
      <vt:lpstr>Самопрезентация  учителя технологии МБОУ «СОШ №8»  г. Бийск Сушицкой Светланы Николаевны</vt:lpstr>
      <vt:lpstr>О себе    </vt:lpstr>
      <vt:lpstr>Годы работы в образовании- это годы поисков, раздумий, открытий. Иногда бывает очень трудно, но ни разу я не пожалела, что выбрала этот путь, став учителем.</vt:lpstr>
      <vt:lpstr>Моё профессиональное кредо  Каждый ребенок талантлив .</vt:lpstr>
      <vt:lpstr>Презентация PowerPoint</vt:lpstr>
      <vt:lpstr>Презентация PowerPoint</vt:lpstr>
      <vt:lpstr>Качество</vt:lpstr>
      <vt:lpstr>Учитель продолжается в своих учениках </vt:lpstr>
      <vt:lpstr>Презентация PowerPoint</vt:lpstr>
      <vt:lpstr>Курсы повышения квалификации</vt:lpstr>
      <vt:lpstr>Благодарственные письма</vt:lpstr>
      <vt:lpstr>Билет в будущее С 2021 года педагог –навигатор Всероссийского прфориентационного проекта «Билет в будущее» </vt:lpstr>
      <vt:lpstr>Профвыбор 24 Всероссийская профориентационная игра </vt:lpstr>
      <vt:lpstr>Классное руководство</vt:lpstr>
      <vt:lpstr>  Моя формула успеха:  Ищу и нахожу. Думаю и узнаю. Пробую и делаю. </vt:lpstr>
      <vt:lpstr>Мастер-класс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Family</cp:lastModifiedBy>
  <cp:revision>69</cp:revision>
  <dcterms:created xsi:type="dcterms:W3CDTF">2013-10-20T14:43:13Z</dcterms:created>
  <dcterms:modified xsi:type="dcterms:W3CDTF">2025-05-29T18:57:46Z</dcterms:modified>
</cp:coreProperties>
</file>