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C110A5-7029-49D4-8F98-F8C58C1F61FA}" type="datetimeFigureOut">
              <a:rPr lang="ru-RU" smtClean="0"/>
              <a:t>15.08.2024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93B2F4-31A0-456F-9D9C-10B032C2F52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357166"/>
            <a:ext cx="3786214" cy="578647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Успешное решение задач обучения и воспитания подрастающего поколения во многом зависит от того, как организована работа методического объединения в школе </a:t>
            </a:r>
          </a:p>
          <a:p>
            <a:r>
              <a:rPr lang="ru-RU" b="1" dirty="0" smtClean="0"/>
              <a:t>Е. А. Ямбург 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Титова Елена Васильевна, руководитель ШМО учителей естественнонаучного цикла МБОУ «СОШ № 8»,</a:t>
            </a:r>
          </a:p>
          <a:p>
            <a:r>
              <a:rPr lang="ru-RU" b="1" dirty="0" smtClean="0"/>
              <a:t> г. Бийск, 2024</a:t>
            </a:r>
            <a:endParaRPr lang="ru-RU" b="1" dirty="0"/>
          </a:p>
        </p:txBody>
      </p:sp>
      <p:pic>
        <p:nvPicPr>
          <p:cNvPr id="4" name="Рисунок 3" descr="https://avatars.mds.yandex.net/i?id=2d3ef21cb91fbe853ef1fd8b73b5d43088f8ad63-9811020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5720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7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Методическая работа в школе сегодня – это традиции и новации, это система повышения уровня компетентности учителя, выстроенная от диагностики затруднений в его деятельности до реального результата. </a:t>
            </a:r>
            <a:r>
              <a:rPr lang="ru-RU" dirty="0" err="1" smtClean="0"/>
              <a:t>Внутришкольное</a:t>
            </a:r>
            <a:r>
              <a:rPr lang="ru-RU" dirty="0" smtClean="0"/>
              <a:t> сообщество обеспечивает обмен опытом, рожденным, одобренным и развиваемым в конкретном педагогическом коллективе. </a:t>
            </a:r>
            <a:endParaRPr lang="ru-RU" dirty="0"/>
          </a:p>
        </p:txBody>
      </p:sp>
      <p:pic>
        <p:nvPicPr>
          <p:cNvPr id="3" name="Рисунок 2" descr="https://avatars.mds.yandex.net/i?id=6f2dfb6fe0e9c03a98fa3ee603b4040c3d945412-7679814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79296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ШМО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ШМО- это </a:t>
            </a:r>
            <a:r>
              <a:rPr lang="ru-RU" dirty="0" err="1" smtClean="0">
                <a:latin typeface="Bookman Old Style" pitchFamily="18" charset="0"/>
              </a:rPr>
              <a:t>коллегиональный</a:t>
            </a:r>
            <a:r>
              <a:rPr lang="ru-RU" dirty="0" smtClean="0">
                <a:latin typeface="Bookman Old Style" pitchFamily="18" charset="0"/>
              </a:rPr>
              <a:t> орган школы, способствующий повышению профессиональной мотивации, методической культуры учителей и развитию их творческого потенциала. 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 Планирование работы методического объединения строится на основании задач, вытекающих из оценки результативности деятельности школы, из анализа результативности работы за предыдущий год. 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 Одной из главных целей работы методического объединения является повышение теоретического, методического и профессионального мастерства учителей.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 Время показало, что наступает новый этап связи науки и практики. Он состоит в том, чтобы приобщить учительство к исследовательской деятельности, дать ему в руки “удочку” в виде технологии исследования и научить его самого решать научным способом текущие школьные проблемы. 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деятельности ШМО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Picture backgroun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21537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7" y="1142983"/>
          <a:ext cx="8501121" cy="4929224"/>
        </p:xfrm>
        <a:graphic>
          <a:graphicData uri="http://schemas.openxmlformats.org/drawingml/2006/table">
            <a:tbl>
              <a:tblPr/>
              <a:tblGrid>
                <a:gridCol w="573461"/>
                <a:gridCol w="1449292"/>
                <a:gridCol w="1047869"/>
                <a:gridCol w="1036863"/>
                <a:gridCol w="1405848"/>
                <a:gridCol w="1060612"/>
                <a:gridCol w="842234"/>
                <a:gridCol w="1084942"/>
              </a:tblGrid>
              <a:tr h="2031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Месяц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в проф.конкурсах (ФИО.,наим. конкурса, уровень)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Обобщение опыта работы (ФИО.,наим. мероприятия, уровень)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Другое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(ФИО.,наим. мероприятия, уровень)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Самообразование: вебинары, он-лайн семинары и т. п.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(ФИО.,наим. мероприятия, уровень)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учащихся в предметных конкурсах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 наим. конкурса, уровень, результат)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учащихся в предметных олимпиадах гор. уровня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 предмет,  результат)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Другое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наим. мероприятия, уровень, результат)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Сентябрь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0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 dirty="0">
                        <a:solidFill>
                          <a:srgbClr val="00000A"/>
                        </a:solidFill>
                        <a:latin typeface="Calibri"/>
                        <a:ea typeface="Lucida Sans Unicode"/>
                        <a:cs typeface="Times New Roman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 dirty="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Октябрь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Ноябрь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875"/>
                        </a:spcBef>
                        <a:spcAft>
                          <a:spcPts val="1125"/>
                        </a:spcAft>
                      </a:pPr>
                      <a:endParaRPr lang="ru-RU" sz="800" ker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декабрь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январь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февраль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FF0000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март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апрель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май</a:t>
                      </a:r>
                      <a:endParaRPr lang="ru-RU" sz="8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FF0000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00" dirty="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21184" marR="22845" marT="22845" marB="22845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Мониторинг эффективности работы МО</a:t>
            </a: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14290"/>
          <a:ext cx="9144000" cy="8409535"/>
        </p:xfrm>
        <a:graphic>
          <a:graphicData uri="http://schemas.openxmlformats.org/drawingml/2006/table">
            <a:tbl>
              <a:tblPr/>
              <a:tblGrid>
                <a:gridCol w="514646"/>
                <a:gridCol w="1126488"/>
                <a:gridCol w="1126488"/>
                <a:gridCol w="1685374"/>
                <a:gridCol w="1437395"/>
                <a:gridCol w="1007483"/>
                <a:gridCol w="862937"/>
                <a:gridCol w="1383189"/>
              </a:tblGrid>
              <a:tr h="891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Месяц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в проф.конкурсах (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ФИО.,наим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. конкурса, уровень)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Обобщение опыта работы (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ФИО.,наим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. мероприятия, уровень)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Другое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ФИО.,наим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. мероприятия, уровень)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Самообразование: вебинары, он-лайн семинары и т. п.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C0C0C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(ФИО.,наим. мероприятия, уровень)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учащихся в предметных конкурсах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 наим. конкурса, уровень, результат)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Участие учащихся в предметных олимпиадах гор. уровня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 предмет,  результат)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Другое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Lucida Sans Unicode"/>
                          <a:cs typeface="Mangal"/>
                        </a:rPr>
                        <a:t>(ФИО учителя, наим. мероприятия, уровень, результат)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05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Сентябрь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Чернова В.Л.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всероссийское тестирования «тоталтест сентябрь 2023» тест: методическая грамотность педагога </a:t>
                      </a:r>
                      <a:r>
                        <a:rPr lang="ru-RU" sz="900" b="1" kern="10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диплом 2 степени</a:t>
                      </a:r>
                      <a:endParaRPr lang="ru-RU" sz="900" kern="10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Титова Е.В</a:t>
                      </a:r>
                      <a:r>
                        <a:rPr lang="ru-RU" sz="900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«Педагогическая компетентность учителя: траектории успешного профессионального роста (профилактика школьной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неуспешности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на основе анализа результатов оценочных процедур)» приказ № 785 от 01.06.2023 МКУ Управления образования администрации г. Бийска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Пушкова Н.Б.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Clr>
                          <a:srgbClr val="00000A"/>
                        </a:buClr>
                        <a:buSzPts val="1200"/>
                        <a:buFont typeface="+mj-lt"/>
                        <a:buAutoNum type="arabicPeriod"/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Выступление на городской августовской конференции на секции по работе с одаренными детьми «Внедрение дополнительных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общеразвивающих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программ федерального проекта «Успех каждого ребёнка» национального проекта «Образование» в МБОУ «СОШ № 8» в рамках  программы  реализации мероприятий по созданию новых мест ДОД  по направленностям: 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естественно-научная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«Практическая биология», </a:t>
                      </a:r>
                      <a:r>
                        <a:rPr lang="ru-RU" sz="900" kern="10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туристско-краеведческая «клуб юных туристов «Перевал».</a:t>
                      </a:r>
                      <a:endParaRPr lang="ru-RU" sz="900" kern="100" dirty="0">
                        <a:solidFill>
                          <a:srgbClr val="000000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Clr>
                          <a:srgbClr val="00000A"/>
                        </a:buClr>
                        <a:buSzPts val="1200"/>
                        <a:buFont typeface="+mj-lt"/>
                        <a:buAutoNum type="arabicPeriod"/>
                      </a:pPr>
                      <a:r>
                        <a:rPr lang="ru-RU" sz="900" kern="10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МАН Интеллект будущего педагогическая конференция в рамках </a:t>
                      </a:r>
                      <a:r>
                        <a:rPr lang="ru-RU" sz="900" kern="100" dirty="0" err="1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педфорума</a:t>
                      </a:r>
                      <a:r>
                        <a:rPr lang="ru-RU" sz="900" kern="10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«Культурно-образовательный потенциал России»</a:t>
                      </a:r>
                      <a:endParaRPr lang="ru-RU" sz="900" kern="100" dirty="0">
                        <a:solidFill>
                          <a:srgbClr val="000000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Вдовин А.С., - 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Курсы повышения квалификации «Реализация требований обновленных ФГОС», 36 часов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Титова Е.В.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1.Вебинар «Создание краеведческого проекта со школьниками»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2.вебинар «Современные форматы проектирования вовлекающих сценариев занятий, курсов, мероприятий через повышение мотивации участников образовательного процесса»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3.вебинар «“Редактор предметов” — цифровой помощник учителя»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Пушкова Н.Б.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«Обзор изменений в обновленных порядках ГИА ФГБУ «Федеральный центр тестирования».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Дудина Т.В.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1. 04.09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"Использование спортивного инвентаря на занятиях АФК с детьми с ОВЗ"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2.11.09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"Игры на развития с детьми с ОВЗ"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3.18.09 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" Развитие коммуникативных навыков у детей с ОВЗ"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4.25.09   </a:t>
                      </a: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"Методические рекомендации по организации занятий АФК с детьми с задержкой психического развития"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5. " Цифровые инструменты и инновационные технологии как средство повышения мотивации современных подростков к занятиям физической культурой и спортом.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Чернова В.Л.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marR="156845" algn="just">
                        <a:lnSpc>
                          <a:spcPts val="1335"/>
                        </a:lnSpc>
                        <a:spcBef>
                          <a:spcPts val="870"/>
                        </a:spcBef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1.вебинар </a:t>
                      </a:r>
                      <a:r>
                        <a:rPr lang="ru-RU" sz="900" b="1" kern="100" dirty="0">
                          <a:solidFill>
                            <a:srgbClr val="2C2D2E"/>
                          </a:solidFill>
                          <a:latin typeface="Liberation Serif"/>
                          <a:ea typeface="Lucida Sans Unicode"/>
                          <a:cs typeface="Mangal"/>
                        </a:rPr>
                        <a:t>«Роль педагога в саморазвитии обучающегося»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Bef>
                          <a:spcPts val="55"/>
                        </a:spcBef>
                        <a:spcAft>
                          <a:spcPts val="700"/>
                        </a:spcAft>
                      </a:pPr>
                      <a:r>
                        <a:rPr lang="ru-RU" sz="900" b="1" kern="100" dirty="0">
                          <a:solidFill>
                            <a:srgbClr val="2C2D2E"/>
                          </a:solidFill>
                          <a:latin typeface="Liberation Serif"/>
                          <a:ea typeface="Lucida Sans Unicode"/>
                          <a:cs typeface="Mangal"/>
                        </a:rPr>
                        <a:t>2.вебинар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«Профориентация в школе: новый подход»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Пушкова Н.Б.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Городской конкурс рисунков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«Красота Божьего мира»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Петрова Владислава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u="sng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Урсова</a:t>
                      </a: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Л.А.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Диплом 1 место 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Табакаева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В.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6 А 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Кириллина А.  6 В 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 err="1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Березикова</a:t>
                      </a: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А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7 а Всероссийская  интернет олимпиада «Солнечный свет»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kern="100" dirty="0">
                        <a:solidFill>
                          <a:srgbClr val="00000A"/>
                        </a:solidFill>
                        <a:latin typeface="Times New Roman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u="sng" kern="100" dirty="0" err="1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Табакова</a:t>
                      </a:r>
                      <a:r>
                        <a:rPr lang="ru-RU" sz="900" b="1" u="sng" kern="10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 А.А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Соревнование по футболу среди старших и средних классов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u="sng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Дудина Т.В.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1. ВФСК ГТО - золото 7знаков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Серебро- 6 знаков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2. Мини-футболу среди команд общеобразовательных учреждений города Бийска в рамках общероссийского проекта «Мини-футбол в школу» в зачёт Спартакиады обучающихся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3.</a:t>
                      </a:r>
                      <a:r>
                        <a:rPr lang="ru-RU" sz="900" kern="100" dirty="0">
                          <a:solidFill>
                            <a:srgbClr val="000000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Всероссийский день бега «Кросс-Нации-2023»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4.Урок цифр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00" dirty="0">
                          <a:solidFill>
                            <a:srgbClr val="00000A"/>
                          </a:solidFill>
                          <a:latin typeface="Times New Roman"/>
                          <a:ea typeface="Lucida Sans Unicode"/>
                          <a:cs typeface="Mangal"/>
                        </a:rPr>
                        <a:t>" Искусственный интеллект в отраслях"</a:t>
                      </a:r>
                      <a:endParaRPr lang="ru-RU" sz="900" kern="100" dirty="0">
                        <a:solidFill>
                          <a:srgbClr val="00000A"/>
                        </a:solidFill>
                        <a:latin typeface="Liberation Serif"/>
                        <a:ea typeface="Lucida Sans Unicode"/>
                        <a:cs typeface="Mangal"/>
                      </a:endParaRPr>
                    </a:p>
                  </a:txBody>
                  <a:tcPr marL="8812" marR="9503" marT="9503" marB="95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803</Words>
  <Application>Microsoft Office PowerPoint</Application>
  <PresentationFormat>Экран (4:3)</PresentationFormat>
  <Paragraphs>98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Цели и задачи ШМО </vt:lpstr>
      <vt:lpstr>Основные направления деятельности ШМО 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2024-08-15T11:05:53Z</dcterms:created>
  <dcterms:modified xsi:type="dcterms:W3CDTF">2024-08-15T12:43:42Z</dcterms:modified>
</cp:coreProperties>
</file>