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0" r:id="rId4"/>
    <p:sldId id="268" r:id="rId5"/>
    <p:sldId id="269" r:id="rId6"/>
    <p:sldId id="267" r:id="rId7"/>
    <p:sldId id="271" r:id="rId8"/>
    <p:sldId id="272" r:id="rId9"/>
    <p:sldId id="265" r:id="rId10"/>
    <p:sldId id="266" r:id="rId11"/>
    <p:sldId id="262" r:id="rId12"/>
    <p:sldId id="260" r:id="rId13"/>
    <p:sldId id="263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3D089F-8F10-48B3-AE09-4E64032491AC}" type="datetimeFigureOut">
              <a:rPr lang="ru-RU" smtClean="0"/>
              <a:pPr/>
              <a:t>01.04.2025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E0CF1E-2596-42CC-BD56-EA6379C695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5.jpeg"/><Relationship Id="rId4" Type="http://schemas.openxmlformats.org/officeDocument/2006/relationships/package" Target="../embeddings/_________Microsoft_Office_Word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окружной семинар </a:t>
            </a:r>
            <a:br>
              <a:rPr lang="ru-RU" sz="2000" dirty="0"/>
            </a:br>
            <a:r>
              <a:rPr lang="ru-RU" sz="2000" dirty="0"/>
              <a:t> «Организация проектной и исследовательской деятельности обучающихся естественнонаучного направления» для педагогов </a:t>
            </a:r>
            <a:r>
              <a:rPr lang="ru-RU" sz="2000" dirty="0" err="1"/>
              <a:t>Бийского</a:t>
            </a:r>
            <a:r>
              <a:rPr lang="ru-RU" sz="2000" dirty="0"/>
              <a:t> образовательного </a:t>
            </a:r>
            <a:r>
              <a:rPr lang="ru-RU" sz="2000" dirty="0" smtClean="0"/>
              <a:t>округа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/>
              <a:t>Из </a:t>
            </a:r>
            <a:r>
              <a:rPr lang="ru-RU" sz="2200" dirty="0"/>
              <a:t>опыта работы</a:t>
            </a:r>
            <a:r>
              <a:rPr lang="ru-RU" sz="2200" dirty="0" smtClean="0"/>
              <a:t>: « </a:t>
            </a:r>
            <a:r>
              <a:rPr lang="ru-RU" sz="2200" b="1" i="1" dirty="0"/>
              <a:t>Проектно-исследовательская деятельность учащихся –основа развития </a:t>
            </a:r>
            <a:r>
              <a:rPr lang="ru-RU" sz="2200" b="1" i="1" dirty="0" err="1"/>
              <a:t>естественно-научной</a:t>
            </a:r>
            <a:r>
              <a:rPr lang="ru-RU" sz="2200" b="1" i="1" dirty="0"/>
              <a:t> грамотности учащихся</a:t>
            </a:r>
            <a:r>
              <a:rPr lang="ru-RU" sz="2200" b="1" i="1" dirty="0" smtClean="0"/>
              <a:t>.»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757378"/>
          </a:xfrm>
        </p:spPr>
        <p:txBody>
          <a:bodyPr>
            <a:noAutofit/>
          </a:bodyPr>
          <a:lstStyle/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endParaRPr lang="ru-RU" sz="2000" dirty="0" smtClean="0">
              <a:solidFill>
                <a:schemeClr val="tx1"/>
              </a:solidFill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Титова Елена Васильевна</a:t>
            </a:r>
          </a:p>
          <a:p>
            <a:pPr algn="r"/>
            <a:r>
              <a:rPr lang="ru-RU" sz="2000" dirty="0">
                <a:solidFill>
                  <a:schemeClr val="tx1"/>
                </a:solidFill>
              </a:rPr>
              <a:t>у</a:t>
            </a:r>
            <a:r>
              <a:rPr lang="ru-RU" sz="2000" dirty="0" smtClean="0">
                <a:solidFill>
                  <a:schemeClr val="tx1"/>
                </a:solidFill>
              </a:rPr>
              <a:t>читель </a:t>
            </a:r>
            <a:r>
              <a:rPr lang="ru-RU" sz="2000" dirty="0" err="1" smtClean="0">
                <a:solidFill>
                  <a:schemeClr val="tx1"/>
                </a:solidFill>
              </a:rPr>
              <a:t>биологии,педагог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дополнительного образования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МБОУ «СОШ № 8»</a:t>
            </a:r>
          </a:p>
          <a:p>
            <a:pPr algn="r"/>
            <a:r>
              <a:rPr lang="ru-RU" sz="2000" dirty="0">
                <a:solidFill>
                  <a:schemeClr val="tx1"/>
                </a:solidFill>
              </a:rPr>
              <a:t>г</a:t>
            </a:r>
            <a:r>
              <a:rPr lang="ru-RU" sz="2000" dirty="0" smtClean="0">
                <a:solidFill>
                  <a:schemeClr val="tx1"/>
                </a:solidFill>
              </a:rPr>
              <a:t>ород Би</a:t>
            </a:r>
            <a:r>
              <a:rPr lang="ru-RU" sz="2000" dirty="0" smtClean="0"/>
              <a:t>йск</a:t>
            </a:r>
            <a:endParaRPr lang="ru-RU" sz="2000" dirty="0"/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357562"/>
            <a:ext cx="3429024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792961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III Международный конкурс индивидуальных проектов школьников 10-11 классов “NEW PROJECT 2021/2022”, </a:t>
            </a:r>
          </a:p>
          <a:p>
            <a:endParaRPr lang="ru-RU" dirty="0" smtClean="0"/>
          </a:p>
          <a:p>
            <a:r>
              <a:rPr lang="ru-RU" sz="2400" dirty="0" smtClean="0"/>
              <a:t>1.Титова Вероника  11 класс- Проблема </a:t>
            </a:r>
            <a:r>
              <a:rPr lang="ru-RU" sz="2400" dirty="0" err="1" smtClean="0"/>
              <a:t>йододефецита</a:t>
            </a:r>
            <a:r>
              <a:rPr lang="ru-RU" sz="2400" dirty="0" smtClean="0"/>
              <a:t> среди учащихся 10-11 классов МБОУ СОШ № 8- 2 место</a:t>
            </a:r>
          </a:p>
          <a:p>
            <a:r>
              <a:rPr lang="ru-RU" sz="2400" dirty="0" smtClean="0"/>
              <a:t>2.Богданова </a:t>
            </a:r>
            <a:r>
              <a:rPr lang="ru-RU" sz="2400" dirty="0" err="1" smtClean="0"/>
              <a:t>Анжелика</a:t>
            </a:r>
            <a:r>
              <a:rPr lang="ru-RU" sz="2400" dirty="0" smtClean="0"/>
              <a:t> 11 класс- Влияние эфирных масел на организм человека- 1 место</a:t>
            </a:r>
          </a:p>
          <a:p>
            <a:endParaRPr lang="ru-RU" dirty="0" smtClean="0"/>
          </a:p>
          <a:p>
            <a:pPr algn="ctr"/>
            <a:r>
              <a:rPr lang="ru-RU" sz="3200" dirty="0" smtClean="0"/>
              <a:t>Конкурс “</a:t>
            </a:r>
            <a:r>
              <a:rPr lang="en-US" sz="3200" dirty="0" smtClean="0"/>
              <a:t>NEW PROJECT” 2023/2024 </a:t>
            </a:r>
            <a:endParaRPr lang="ru-RU" sz="3200" dirty="0" smtClean="0"/>
          </a:p>
          <a:p>
            <a:r>
              <a:rPr lang="ru-RU" sz="2400" dirty="0" err="1" smtClean="0"/>
              <a:t>Кальнова</a:t>
            </a:r>
            <a:r>
              <a:rPr lang="ru-RU" sz="2400" dirty="0" smtClean="0"/>
              <a:t> Дарья 10 класс- Индивидуальные особенности памяти </a:t>
            </a:r>
            <a:r>
              <a:rPr lang="ru-RU" sz="2400" dirty="0" err="1" smtClean="0"/>
              <a:t>учащихс</a:t>
            </a:r>
            <a:r>
              <a:rPr lang="ru-RU" sz="2400" dirty="0" smtClean="0"/>
              <a:t> 10 класса МБОУ СОШ № 8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" y="285728"/>
          <a:ext cx="3857620" cy="5572164"/>
        </p:xfrm>
        <a:graphic>
          <a:graphicData uri="http://schemas.openxmlformats.org/presentationml/2006/ole">
            <p:oleObj spid="_x0000_s18434" name="Acrobat Document" r:id="rId3" imgW="5667204" imgH="8010521" progId="AcroExch.Document.11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478470" y="0"/>
          <a:ext cx="3665530" cy="4859350"/>
        </p:xfrm>
        <a:graphic>
          <a:graphicData uri="http://schemas.openxmlformats.org/presentationml/2006/ole">
            <p:oleObj spid="_x0000_s18435" name="Acrobat Document" r:id="rId4" imgW="6575040" imgH="9040680" progId="AcroExch.Document.11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3143240" y="1619250"/>
          <a:ext cx="3143247" cy="4595832"/>
        </p:xfrm>
        <a:graphic>
          <a:graphicData uri="http://schemas.openxmlformats.org/presentationml/2006/ole">
            <p:oleObj spid="_x0000_s18436" name="Acrobat Document" r:id="rId5" imgW="5667204" imgH="8010521" progId="AcroExch.Document.11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610225" y="0"/>
          <a:ext cx="3533775" cy="4995863"/>
        </p:xfrm>
        <a:graphic>
          <a:graphicData uri="http://schemas.openxmlformats.org/presentationml/2006/ole">
            <p:oleObj spid="_x0000_s16387" name="Acrobat Document" r:id="rId3" imgW="5828995" imgH="8010521" progId="AcroExch.Document.11">
              <p:embed/>
            </p:oleObj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4071934" y="3929066"/>
          <a:ext cx="4786346" cy="2571768"/>
        </p:xfrm>
        <a:graphic>
          <a:graphicData uri="http://schemas.openxmlformats.org/presentationml/2006/ole">
            <p:oleObj spid="_x0000_s16388" name="Документ" r:id="rId4" imgW="10692358" imgH="7588991" progId="Word.Document.12">
              <p:embed/>
            </p:oleObj>
          </a:graphicData>
        </a:graphic>
      </p:graphicFrame>
      <p:pic>
        <p:nvPicPr>
          <p:cNvPr id="5" name="Рисунок 4" descr="F:\Мои грамоты 23-24\WhatsApp Image 2024-05-08 at 18.21.18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0"/>
            <a:ext cx="42672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Титова результаты работы\2024-25\Шаклов конкурс педагог эксперт 1 место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265747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Титова результаты работы\Неудахина 1 место конкурс проектов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785926"/>
            <a:ext cx="2786082" cy="458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F:\Мои грамоты 23-24\00 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824" y="285728"/>
            <a:ext cx="32381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715303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 существует сколько-нибудь достоверных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тестов на одаренность, кроме тех, которые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проявляются в результате активного участия 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хотя бы в самой маленькой поисковой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исследовательской работе.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А. Н.Колмогоров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714620"/>
            <a:ext cx="421484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071942"/>
            <a:ext cx="2490796" cy="173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>Проектно -исследовательская </a:t>
            </a:r>
            <a:r>
              <a:rPr lang="ru-RU" sz="3600" dirty="0" smtClean="0"/>
              <a:t>деятельность учащихся имеет ряд важных особенностей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55000" lnSpcReduction="20000"/>
          </a:bodyPr>
          <a:lstStyle/>
          <a:p>
            <a:pPr fontAlgn="base"/>
            <a:r>
              <a:rPr lang="ru-RU" dirty="0" smtClean="0"/>
              <a:t>1. проектно -исследовательской деятельностью могут успешно заниматься не только отличники (а может быть, даже и совсем не они): ученик выбирает тему, вызывающую у него наибольший интерес, и с увлечением тратит на нее свое свободное время.</a:t>
            </a:r>
          </a:p>
          <a:p>
            <a:pPr fontAlgn="base"/>
            <a:r>
              <a:rPr lang="ru-RU" dirty="0" smtClean="0"/>
              <a:t>2. Проектно – исследовательскую деятельность можно организовать на трех уровнях: школьном, учебно-исследовательском и научно-исследовательском.</a:t>
            </a:r>
          </a:p>
          <a:p>
            <a:pPr fontAlgn="base"/>
            <a:r>
              <a:rPr lang="ru-RU" b="1" i="1" dirty="0" smtClean="0"/>
              <a:t>Первый уровень</a:t>
            </a:r>
            <a:r>
              <a:rPr lang="ru-RU" dirty="0" smtClean="0"/>
              <a:t> позволяет привлечь достаточное количество учащихся, но тематика при этом довольно простая (отвечающая интересам автора работы), а работа представляет собой просто поиск информации по первоисточникам.</a:t>
            </a:r>
          </a:p>
          <a:p>
            <a:pPr fontAlgn="base"/>
            <a:r>
              <a:rPr lang="ru-RU" b="1" i="1" dirty="0" smtClean="0"/>
              <a:t>Второй уровень</a:t>
            </a:r>
            <a:r>
              <a:rPr lang="ru-RU" dirty="0" smtClean="0"/>
              <a:t> обязательно требует помимо умения работать с первоисточниками также проведения экспериментов, накопления данных для построения таблиц, графиков, диаграмм.</a:t>
            </a:r>
          </a:p>
          <a:p>
            <a:pPr fontAlgn="base"/>
            <a:r>
              <a:rPr lang="ru-RU" b="1" i="1" dirty="0" smtClean="0"/>
              <a:t>Третий уровень</a:t>
            </a:r>
            <a:r>
              <a:rPr lang="ru-RU" dirty="0" smtClean="0"/>
              <a:t> требует не только практической значимости выбранной темы, но и новизны в ее разработке, т. е. своих логических умозаключений, собственных предложений по проведению эксперимента, трактовке его результатов и т. п.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5214950"/>
            <a:ext cx="2490796" cy="138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42968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Что же такое STEM-образование? Аббревиатура STEM расшифровывается как Наука, Технологии, Инженерия, Математика и обозначает практико-ориентированный подход в организации учебного процесса 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642910" y="2643182"/>
            <a:ext cx="74295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Проектная форма организации, т.е. дети объединяются в группы для совместного решения учебных задач;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Практический характер, т.е. результаты могут быть применимы для нужд класса, школы, ВУЗа, предприятия, города.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Межпредметный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характер обучения: т.е. для создания проектов необходимо использовать знания сразу нескольких учебных дисциплин;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4. Охват дисциплин, которые являются ключевыми для подготовки специалиста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Проектная научно-исследовательская деятельность для 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715016"/>
            <a:ext cx="15716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928662" y="428604"/>
            <a:ext cx="72866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оставляющими технологии STEM-обучения в рамках проектной деятельности учащихся являются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Интегрированное обучение по «темам», а не по предметам.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Применение научно-технических знаний в реальной жизни.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Развитие навыков критического мышления и разрешения проблем.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Повышение уверенности к своим силам.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Активная коммуникация и командная работа.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Развитие интереса к техническим дисциплинам.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Креативные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инновационные подходы к проектам.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Мост между обучением и карьерой.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Подготовка детей к технологическим инновациям жизни.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10. STEM, как дополнение к школьной программе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Научно-исследовательская деятельност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429264"/>
            <a:ext cx="20574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3595" t="23089" b="21789"/>
          <a:stretch/>
        </p:blipFill>
        <p:spPr>
          <a:xfrm>
            <a:off x="285720" y="285728"/>
            <a:ext cx="3919110" cy="4191000"/>
          </a:xfrm>
          <a:prstGeom prst="rect">
            <a:avLst/>
          </a:prstGeom>
          <a:ln w="0"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/>
          <a:stretch/>
        </p:blipFill>
        <p:spPr>
          <a:xfrm>
            <a:off x="3500430" y="3143248"/>
            <a:ext cx="3009900" cy="3467100"/>
          </a:xfrm>
          <a:prstGeom prst="rect">
            <a:avLst/>
          </a:prstGeom>
          <a:ln w="0">
            <a:noFill/>
          </a:ln>
        </p:spPr>
      </p:pic>
      <p:pic>
        <p:nvPicPr>
          <p:cNvPr id="5" name="Рисунок 4"/>
          <p:cNvPicPr/>
          <p:nvPr/>
        </p:nvPicPr>
        <p:blipFill>
          <a:blip r:embed="rId4"/>
          <a:stretch/>
        </p:blipFill>
        <p:spPr>
          <a:xfrm>
            <a:off x="5786446" y="714356"/>
            <a:ext cx="3009900" cy="55721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TTiN6M9nRY2tMT2hkZ4bcaTjC7copfbpCRclSWuXEIKfh4gpusZ1NuJnHpKjWK2Rg0Wy0-djPHTzTz8sWDjl-9y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071967" cy="418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ca08bd6e-4d47-4391-8acd-78d0dc0595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71481"/>
            <a:ext cx="392909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29289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571876"/>
            <a:ext cx="2425703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85728"/>
            <a:ext cx="26432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643050"/>
            <a:ext cx="2786050" cy="461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428596" y="214290"/>
          <a:ext cx="3643338" cy="4814897"/>
        </p:xfrm>
        <a:graphic>
          <a:graphicData uri="http://schemas.openxmlformats.org/presentationml/2006/ole">
            <p:oleObj spid="_x0000_s36865" name="Acrobat Document" r:id="rId3" imgW="5667204" imgH="8019948" progId="AcroExch.Document.11">
              <p:embed/>
            </p:oleObj>
          </a:graphicData>
        </a:graphic>
      </p:graphicFrame>
      <p:pic>
        <p:nvPicPr>
          <p:cNvPr id="4" name="Рисунок 3" descr="C:\Users\User\Desktop\допобразование\дипломы допобразования\дипломы и сертификаты\диплом регион открытие Мусина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85728"/>
            <a:ext cx="3914781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3286116" y="2500306"/>
          <a:ext cx="2714625" cy="3857625"/>
        </p:xfrm>
        <a:graphic>
          <a:graphicData uri="http://schemas.openxmlformats.org/presentationml/2006/ole">
            <p:oleObj spid="_x0000_s36866" name="Acrobat Document" r:id="rId5" imgW="5667204" imgH="8019948" progId="AcroExch.Document.11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64</TotalTime>
  <Words>353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Трек</vt:lpstr>
      <vt:lpstr>Acrobat Document</vt:lpstr>
      <vt:lpstr>Документ</vt:lpstr>
      <vt:lpstr>окружной семинар   «Организация проектной и исследовательской деятельности обучающихся естественнонаучного направления» для педагогов Бийского образовательного округа  Из опыта работы: « Проектно-исследовательская деятельность учащихся –основа развития естественно-научной грамотности учащихся.»  </vt:lpstr>
      <vt:lpstr>Слайд 2</vt:lpstr>
      <vt:lpstr>Проектно -исследовательская деятельность учащихся имеет ряд важных особенностей: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окружной семинар   «Организация проектной и исследовательской деятельности обучающихся естественнонаучного направления» для педагогов Бийского образовательного округа Из опыта работы: Проектно-исследовательская деятельность учащихся –основа развития естественно-научной грамотности учащихся.</dc:title>
  <dc:creator>User</dc:creator>
  <cp:lastModifiedBy>User</cp:lastModifiedBy>
  <cp:revision>10</cp:revision>
  <dcterms:created xsi:type="dcterms:W3CDTF">2025-03-29T10:40:05Z</dcterms:created>
  <dcterms:modified xsi:type="dcterms:W3CDTF">2025-04-01T13:34:35Z</dcterms:modified>
</cp:coreProperties>
</file>